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318" r:id="rId3"/>
    <p:sldId id="319" r:id="rId4"/>
    <p:sldId id="306" r:id="rId5"/>
    <p:sldId id="307" r:id="rId6"/>
    <p:sldId id="304" r:id="rId7"/>
    <p:sldId id="309" r:id="rId8"/>
    <p:sldId id="308" r:id="rId9"/>
    <p:sldId id="257" r:id="rId10"/>
    <p:sldId id="287" r:id="rId11"/>
    <p:sldId id="271" r:id="rId12"/>
    <p:sldId id="290" r:id="rId13"/>
    <p:sldId id="311" r:id="rId14"/>
    <p:sldId id="315" r:id="rId15"/>
    <p:sldId id="317" r:id="rId16"/>
    <p:sldId id="312" r:id="rId17"/>
    <p:sldId id="313" r:id="rId18"/>
    <p:sldId id="288" r:id="rId19"/>
    <p:sldId id="292" r:id="rId20"/>
    <p:sldId id="289" r:id="rId21"/>
    <p:sldId id="294" r:id="rId22"/>
    <p:sldId id="296" r:id="rId23"/>
    <p:sldId id="297" r:id="rId24"/>
    <p:sldId id="293" r:id="rId25"/>
    <p:sldId id="295" r:id="rId26"/>
    <p:sldId id="301" r:id="rId27"/>
    <p:sldId id="298" r:id="rId28"/>
    <p:sldId id="300" r:id="rId29"/>
    <p:sldId id="299" r:id="rId30"/>
    <p:sldId id="314" r:id="rId31"/>
    <p:sldId id="261" r:id="rId3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4EC"/>
    <a:srgbClr val="B0DD7F"/>
    <a:srgbClr val="E9EFF7"/>
    <a:srgbClr val="99FF99"/>
    <a:srgbClr val="3399FF"/>
    <a:srgbClr val="FF99CC"/>
    <a:srgbClr val="E5E5EF"/>
    <a:srgbClr val="FFDDEE"/>
    <a:srgbClr val="3099E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3" autoAdjust="0"/>
    <p:restoredTop sz="94710" autoAdjust="0"/>
  </p:normalViewPr>
  <p:slideViewPr>
    <p:cSldViewPr>
      <p:cViewPr varScale="1">
        <p:scale>
          <a:sx n="74" d="100"/>
          <a:sy n="74" d="100"/>
        </p:scale>
        <p:origin x="-102" y="-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15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%20Laird\SkyDrive\Talks\Talks%202015\Soar%20Workshop\Chunki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Seconds</a:t>
            </a:r>
            <a:r>
              <a:rPr lang="en-US" baseline="0" dirty="0" smtClean="0"/>
              <a:t> </a:t>
            </a:r>
            <a:r>
              <a:rPr lang="en-US" dirty="0" smtClean="0"/>
              <a:t>to Process</a:t>
            </a:r>
            <a:r>
              <a:rPr lang="en-US" baseline="0" dirty="0" smtClean="0"/>
              <a:t> 120 sentences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Before Learning</c:v>
                </c:pt>
                <c:pt idx="1">
                  <c:v>While Learning</c:v>
                </c:pt>
                <c:pt idx="2">
                  <c:v>After Learning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65</c:v>
                </c:pt>
                <c:pt idx="1">
                  <c:v>38</c:v>
                </c:pt>
                <c:pt idx="2">
                  <c:v>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0088448"/>
        <c:axId val="160089984"/>
      </c:barChart>
      <c:catAx>
        <c:axId val="160088448"/>
        <c:scaling>
          <c:orientation val="minMax"/>
        </c:scaling>
        <c:delete val="0"/>
        <c:axPos val="b"/>
        <c:majorTickMark val="out"/>
        <c:minorTickMark val="none"/>
        <c:tickLblPos val="nextTo"/>
        <c:crossAx val="160089984"/>
        <c:crosses val="autoZero"/>
        <c:auto val="1"/>
        <c:lblAlgn val="ctr"/>
        <c:lblOffset val="100"/>
        <c:noMultiLvlLbl val="0"/>
      </c:catAx>
      <c:valAx>
        <c:axId val="1600899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00884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300"/>
            </a:lvl1pPr>
          </a:lstStyle>
          <a:p>
            <a:fld id="{DE1CDEF7-59BF-4797-B5BD-3C8719E664C4}" type="datetimeFigureOut">
              <a:rPr lang="en-US" smtClean="0"/>
              <a:t>7/6/2015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300"/>
            </a:lvl1pPr>
          </a:lstStyle>
          <a:p>
            <a:fld id="{5C1D8A59-3A6B-408D-A026-1AB0644E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71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Define Autonomy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D8A59-3A6B-408D-A026-1AB0644E6E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10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bigger</a:t>
            </a:r>
            <a:r>
              <a:rPr lang="en-US" baseline="0" dirty="0" smtClean="0"/>
              <a:t> the are, the harder they fall. T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 more you think about it, the less you understand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D8A59-3A6B-408D-A026-1AB0644E6E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39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bigger</a:t>
            </a:r>
            <a:r>
              <a:rPr lang="en-US" baseline="0" dirty="0" smtClean="0"/>
              <a:t> the are, the harder they fall. T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 more you think about it, the less you understand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D8A59-3A6B-408D-A026-1AB0644E6E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39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bigger</a:t>
            </a:r>
            <a:r>
              <a:rPr lang="en-US" baseline="0" dirty="0" smtClean="0"/>
              <a:t> the are, the harder they fall. T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 more you think about it, the less you understand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D8A59-3A6B-408D-A026-1AB0644E6E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39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uniquely human ability.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D8A59-3A6B-408D-A026-1AB0644E6E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5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6FB65-7E26-48E8-87CA-39C1AC7F3D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24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Having text and diagram both</a:t>
            </a:r>
            <a:r>
              <a:rPr lang="en-US" baseline="0" dirty="0" smtClean="0"/>
              <a:t> is cluttered and hard to read</a:t>
            </a:r>
          </a:p>
          <a:p>
            <a:r>
              <a:rPr lang="en-US" baseline="0" dirty="0" smtClean="0"/>
              <a:t>Delete text labels on the edges because we’re going to talk to it</a:t>
            </a:r>
          </a:p>
          <a:p>
            <a:pPr>
              <a:buFontTx/>
              <a:buChar char="-"/>
            </a:pPr>
            <a:r>
              <a:rPr lang="en-US" baseline="0" dirty="0" smtClean="0"/>
              <a:t>This is an overview, not a detailed excursion</a:t>
            </a:r>
          </a:p>
          <a:p>
            <a:pPr>
              <a:buFontTx/>
              <a:buChar char="-"/>
            </a:pPr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Sensing, thinking, acting</a:t>
            </a:r>
          </a:p>
          <a:p>
            <a:pPr>
              <a:buFontTx/>
              <a:buChar char="-"/>
            </a:pPr>
            <a:r>
              <a:rPr lang="en-US" baseline="0" dirty="0" smtClean="0"/>
              <a:t>Three boxes – easier to comprehend</a:t>
            </a:r>
          </a:p>
          <a:p>
            <a:pPr>
              <a:buFontTx/>
              <a:buChar char="-"/>
            </a:pPr>
            <a:r>
              <a:rPr lang="en-US" baseline="0" dirty="0" smtClean="0"/>
              <a:t>Giant cycle arrow in the back to show cycle</a:t>
            </a:r>
            <a:endParaRPr lang="en-US" dirty="0" smtClean="0"/>
          </a:p>
          <a:p>
            <a:r>
              <a:rPr lang="en-US" dirty="0" smtClean="0"/>
              <a:t>Draft architecture</a:t>
            </a:r>
          </a:p>
          <a:p>
            <a:r>
              <a:rPr lang="en-US" dirty="0" smtClean="0"/>
              <a:t>How does top-down from language interact with bottom-up from sensing – research issue</a:t>
            </a:r>
          </a:p>
          <a:p>
            <a:r>
              <a:rPr lang="en-US" dirty="0" smtClean="0"/>
              <a:t>Object abstraction as replacement for inference</a:t>
            </a:r>
            <a:r>
              <a:rPr lang="en-US" baseline="0" dirty="0" smtClean="0"/>
              <a:t> – everyone agrees!</a:t>
            </a:r>
          </a:p>
          <a:p>
            <a:r>
              <a:rPr lang="en-US" dirty="0" smtClean="0"/>
              <a:t>Not nouns and adjectives – abstract object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BA0E10-83D2-4A83-8162-2E63E798C84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Goal is not to solve natural language processing, vision, </a:t>
            </a:r>
          </a:p>
          <a:p>
            <a:pPr defTabSz="931774">
              <a:defRPr/>
            </a:pPr>
            <a:r>
              <a:rPr lang="en-US" dirty="0" smtClean="0"/>
              <a:t>Claim sufficient progress in</a:t>
            </a:r>
            <a:r>
              <a:rPr lang="en-US" baseline="0" dirty="0" smtClean="0"/>
              <a:t> each of these systems to design end to end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6FB65-7E26-48E8-87CA-39C1AC7F3D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24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bigger</a:t>
            </a:r>
            <a:r>
              <a:rPr lang="en-US" baseline="0" dirty="0" smtClean="0"/>
              <a:t> the are, the harder they fall. T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 more you think about it, the less you understand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D8A59-3A6B-408D-A026-1AB0644E6E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39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bigger</a:t>
            </a:r>
            <a:r>
              <a:rPr lang="en-US" baseline="0" dirty="0" smtClean="0"/>
              <a:t> the are, the harder they fall. T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 more you think about it, the less you understand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D8A59-3A6B-408D-A026-1AB0644E6E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39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bigger</a:t>
            </a:r>
            <a:r>
              <a:rPr lang="en-US" baseline="0" dirty="0" smtClean="0"/>
              <a:t> the are, the harder they fall. T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 more you think about it, the less you understand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D8A59-3A6B-408D-A026-1AB0644E6E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39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bigger</a:t>
            </a:r>
            <a:r>
              <a:rPr lang="en-US" baseline="0" dirty="0" smtClean="0"/>
              <a:t> the are, the harder they fall. T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 more you think about it, the less you understand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D8A59-3A6B-408D-A026-1AB0644E6E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39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4186" y="648004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10405" y="-1"/>
            <a:ext cx="381014" cy="6858000"/>
          </a:xfrm>
          <a:prstGeom prst="rect">
            <a:avLst/>
          </a:prstGeom>
          <a:solidFill>
            <a:srgbClr val="000066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1600" baseline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08" y="6563591"/>
            <a:ext cx="2446554" cy="2899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81000"/>
            <a:ext cx="8763000" cy="838200"/>
          </a:xfrm>
        </p:spPr>
        <p:txBody>
          <a:bodyPr anchor="b">
            <a:normAutofit fontScale="90000"/>
          </a:bodyPr>
          <a:lstStyle/>
          <a:p>
            <a:r>
              <a:rPr lang="en-US" sz="4000" dirty="0" smtClean="0"/>
              <a:t>Natural Language Understanding for Rosie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2514600"/>
            <a:ext cx="7086600" cy="4038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John E. Laird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University of Michigan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June,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00672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1190"/>
            <a:ext cx="2247437" cy="26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0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Knowledge in Soar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59644" y="1371600"/>
            <a:ext cx="8350953" cy="5125379"/>
            <a:chOff x="259644" y="1371600"/>
            <a:chExt cx="8350953" cy="5125379"/>
          </a:xfrm>
        </p:grpSpPr>
        <p:sp>
          <p:nvSpPr>
            <p:cNvPr id="6" name="AutoShape 17"/>
            <p:cNvSpPr>
              <a:spLocks noChangeAspect="1" noChangeArrowheads="1"/>
            </p:cNvSpPr>
            <p:nvPr/>
          </p:nvSpPr>
          <p:spPr bwMode="auto">
            <a:xfrm>
              <a:off x="709621" y="1446818"/>
              <a:ext cx="7785041" cy="1335112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80808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3210" tIns="8321" rIns="83210" bIns="41605" numCol="1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Aft>
                  <a:spcPts val="1000"/>
                </a:spcAft>
              </a:pPr>
              <a:r>
                <a:rPr lang="en-US" sz="1600" dirty="0" smtClean="0">
                  <a:solidFill>
                    <a:prstClr val="black"/>
                  </a:solidFill>
                  <a:cs typeface="Times New Roman" pitchFamily="18" charset="0"/>
                </a:rPr>
                <a:t>Symbolic Long-Term Memories</a:t>
              </a:r>
              <a:endParaRPr lang="en-US" sz="2800" dirty="0" smtClean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7" name="Rectangle 5"/>
            <p:cNvSpPr>
              <a:spLocks noChangeAspect="1" noChangeArrowheads="1"/>
            </p:cNvSpPr>
            <p:nvPr/>
          </p:nvSpPr>
          <p:spPr bwMode="auto">
            <a:xfrm>
              <a:off x="533400" y="1371600"/>
              <a:ext cx="8077197" cy="434569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8" name="Rectangle 6"/>
            <p:cNvSpPr>
              <a:spLocks noChangeAspect="1" noChangeArrowheads="1"/>
            </p:cNvSpPr>
            <p:nvPr/>
          </p:nvSpPr>
          <p:spPr bwMode="auto">
            <a:xfrm>
              <a:off x="1497980" y="3405294"/>
              <a:ext cx="6179340" cy="12718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3210" tIns="0" rIns="83210" bIns="41605" numCol="1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spcAft>
                  <a:spcPts val="0"/>
                </a:spcAft>
              </a:pPr>
              <a:endParaRPr lang="en-US" sz="600" dirty="0" smtClean="0">
                <a:solidFill>
                  <a:prstClr val="black"/>
                </a:solidFill>
                <a:cs typeface="Times New Roman" pitchFamily="18" charset="0"/>
              </a:endParaRPr>
            </a:p>
            <a:p>
              <a:pPr algn="ctr" eaLnBrk="1" hangingPunct="1">
                <a:spcAft>
                  <a:spcPts val="0"/>
                </a:spcAft>
              </a:pPr>
              <a:r>
                <a:rPr lang="en-US" sz="1600" dirty="0" smtClean="0">
                  <a:solidFill>
                    <a:prstClr val="black"/>
                  </a:solidFill>
                  <a:cs typeface="Times New Roman" pitchFamily="18" charset="0"/>
                </a:rPr>
                <a:t>Symbolic Working Memory</a:t>
              </a:r>
              <a:endParaRPr lang="en-US" sz="2800" dirty="0" smtClean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cxnSp>
          <p:nvCxnSpPr>
            <p:cNvPr id="9" name="AutoShape 7"/>
            <p:cNvCxnSpPr>
              <a:cxnSpLocks noChangeShapeType="1"/>
            </p:cNvCxnSpPr>
            <p:nvPr/>
          </p:nvCxnSpPr>
          <p:spPr bwMode="auto">
            <a:xfrm flipV="1">
              <a:off x="1726372" y="2644657"/>
              <a:ext cx="0" cy="7606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AutoShape 8"/>
            <p:cNvCxnSpPr>
              <a:cxnSpLocks noChangeShapeType="1"/>
            </p:cNvCxnSpPr>
            <p:nvPr/>
          </p:nvCxnSpPr>
          <p:spPr bwMode="auto">
            <a:xfrm flipV="1">
              <a:off x="2335031" y="2654818"/>
              <a:ext cx="0" cy="75047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1" name="AutoShape 11"/>
            <p:cNvCxnSpPr>
              <a:cxnSpLocks noChangeShapeType="1"/>
            </p:cNvCxnSpPr>
            <p:nvPr/>
          </p:nvCxnSpPr>
          <p:spPr bwMode="auto">
            <a:xfrm>
              <a:off x="2818480" y="2644657"/>
              <a:ext cx="0" cy="76721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12" name="Rectangle 18"/>
            <p:cNvSpPr>
              <a:spLocks noChangeAspect="1" noChangeArrowheads="1"/>
            </p:cNvSpPr>
            <p:nvPr/>
          </p:nvSpPr>
          <p:spPr bwMode="auto">
            <a:xfrm>
              <a:off x="789617" y="1813503"/>
              <a:ext cx="2267690" cy="8311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FFC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3210" tIns="8321" rIns="83210" bIns="41605" numCol="1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Aft>
                  <a:spcPts val="1000"/>
                </a:spcAft>
              </a:pPr>
              <a:r>
                <a:rPr lang="en-US" sz="1400" b="1" dirty="0" smtClean="0">
                  <a:solidFill>
                    <a:prstClr val="black"/>
                  </a:solidFill>
                  <a:cs typeface="Times New Roman" pitchFamily="18" charset="0"/>
                </a:rPr>
                <a:t>Procedural</a:t>
              </a:r>
            </a:p>
            <a:p>
              <a:pPr eaLnBrk="1" hangingPunct="1"/>
              <a:r>
                <a:rPr lang="en-US" sz="1400" b="1" dirty="0" smtClean="0">
                  <a:solidFill>
                    <a:prstClr val="black"/>
                  </a:solidFill>
                  <a:cs typeface="Times New Roman" pitchFamily="18" charset="0"/>
                </a:rPr>
                <a:t>Parsing Knowledge</a:t>
              </a:r>
            </a:p>
            <a:p>
              <a:pPr eaLnBrk="1" hangingPunct="1"/>
              <a:r>
                <a:rPr lang="en-US" sz="1400" b="1" dirty="0" smtClean="0">
                  <a:solidFill>
                    <a:prstClr val="black"/>
                  </a:solidFill>
                  <a:cs typeface="Times New Roman" pitchFamily="18" charset="0"/>
                </a:rPr>
                <a:t>Language independent</a:t>
              </a:r>
              <a:endParaRPr lang="en-US" sz="1200" dirty="0" smtClean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13" name="Line 20"/>
            <p:cNvSpPr>
              <a:spLocks noChangeAspect="1" noChangeShapeType="1"/>
            </p:cNvSpPr>
            <p:nvPr/>
          </p:nvSpPr>
          <p:spPr bwMode="auto">
            <a:xfrm>
              <a:off x="6958522" y="6096000"/>
              <a:ext cx="0" cy="35869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14" name="AutoShape 21"/>
            <p:cNvSpPr>
              <a:spLocks noChangeAspect="1" noChangeArrowheads="1"/>
            </p:cNvSpPr>
            <p:nvPr/>
          </p:nvSpPr>
          <p:spPr bwMode="auto">
            <a:xfrm rot="16200000">
              <a:off x="7705451" y="3748793"/>
              <a:ext cx="1067149" cy="474174"/>
            </a:xfrm>
            <a:prstGeom prst="roundRect">
              <a:avLst>
                <a:gd name="adj" fmla="val 16667"/>
              </a:avLst>
            </a:prstGeom>
            <a:solidFill>
              <a:srgbClr val="DBFAD2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321" tIns="41605" rIns="8321" bIns="41605" numCol="1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Aft>
                  <a:spcPts val="1000"/>
                </a:spcAft>
              </a:pPr>
              <a:r>
                <a:rPr lang="en-US" sz="1200" dirty="0" smtClean="0">
                  <a:solidFill>
                    <a:prstClr val="black"/>
                  </a:solidFill>
                  <a:cs typeface="Times New Roman" pitchFamily="18" charset="0"/>
                </a:rPr>
                <a:t>Decision Procedure</a:t>
              </a:r>
              <a:endParaRPr lang="en-US" sz="3600" dirty="0" smtClean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16" name="Oval 32"/>
            <p:cNvSpPr>
              <a:spLocks noChangeAspect="1" noChangeArrowheads="1"/>
            </p:cNvSpPr>
            <p:nvPr/>
          </p:nvSpPr>
          <p:spPr bwMode="auto">
            <a:xfrm>
              <a:off x="4143618" y="4182856"/>
              <a:ext cx="135644" cy="11282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17" name="Oval 33"/>
            <p:cNvSpPr>
              <a:spLocks noChangeAspect="1" noChangeArrowheads="1"/>
            </p:cNvSpPr>
            <p:nvPr/>
          </p:nvSpPr>
          <p:spPr bwMode="auto">
            <a:xfrm>
              <a:off x="4504176" y="3880106"/>
              <a:ext cx="139122" cy="11000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18" name="Oval 34"/>
            <p:cNvSpPr>
              <a:spLocks noChangeAspect="1" noChangeArrowheads="1"/>
            </p:cNvSpPr>
            <p:nvPr/>
          </p:nvSpPr>
          <p:spPr bwMode="auto">
            <a:xfrm>
              <a:off x="4319840" y="4039003"/>
              <a:ext cx="136803" cy="11094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19" name="Oval 35"/>
            <p:cNvSpPr>
              <a:spLocks noChangeAspect="1" noChangeArrowheads="1"/>
            </p:cNvSpPr>
            <p:nvPr/>
          </p:nvSpPr>
          <p:spPr bwMode="auto">
            <a:xfrm>
              <a:off x="4686195" y="4039003"/>
              <a:ext cx="142600" cy="11094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20" name="Oval 36"/>
            <p:cNvSpPr>
              <a:spLocks noChangeAspect="1" noChangeArrowheads="1"/>
            </p:cNvSpPr>
            <p:nvPr/>
          </p:nvSpPr>
          <p:spPr bwMode="auto">
            <a:xfrm>
              <a:off x="4457802" y="4182856"/>
              <a:ext cx="137963" cy="11282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21" name="Line 37"/>
            <p:cNvSpPr>
              <a:spLocks noChangeAspect="1" noChangeShapeType="1"/>
            </p:cNvSpPr>
            <p:nvPr/>
          </p:nvSpPr>
          <p:spPr bwMode="auto">
            <a:xfrm flipH="1">
              <a:off x="4433456" y="3975068"/>
              <a:ext cx="88111" cy="7897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22" name="Line 38"/>
            <p:cNvSpPr>
              <a:spLocks noChangeAspect="1" noChangeShapeType="1"/>
            </p:cNvSpPr>
            <p:nvPr/>
          </p:nvSpPr>
          <p:spPr bwMode="auto">
            <a:xfrm flipH="1">
              <a:off x="4250279" y="4123622"/>
              <a:ext cx="84633" cy="695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23" name="Line 39"/>
            <p:cNvSpPr>
              <a:spLocks noChangeAspect="1" noChangeShapeType="1"/>
            </p:cNvSpPr>
            <p:nvPr/>
          </p:nvSpPr>
          <p:spPr bwMode="auto">
            <a:xfrm>
              <a:off x="4421863" y="4140546"/>
              <a:ext cx="66083" cy="714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24" name="Line 40"/>
            <p:cNvSpPr>
              <a:spLocks noChangeAspect="1" noChangeShapeType="1"/>
            </p:cNvSpPr>
            <p:nvPr/>
          </p:nvSpPr>
          <p:spPr bwMode="auto">
            <a:xfrm>
              <a:off x="4625908" y="3966606"/>
              <a:ext cx="89270" cy="770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25" name="Oval 41"/>
            <p:cNvSpPr>
              <a:spLocks noChangeAspect="1" noChangeArrowheads="1"/>
            </p:cNvSpPr>
            <p:nvPr/>
          </p:nvSpPr>
          <p:spPr bwMode="auto">
            <a:xfrm>
              <a:off x="4834591" y="4182856"/>
              <a:ext cx="136803" cy="11282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26" name="Line 42"/>
            <p:cNvSpPr>
              <a:spLocks noChangeAspect="1" noChangeShapeType="1"/>
            </p:cNvSpPr>
            <p:nvPr/>
          </p:nvSpPr>
          <p:spPr bwMode="auto">
            <a:xfrm>
              <a:off x="4796333" y="4132084"/>
              <a:ext cx="74198" cy="770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27" name="Oval 43"/>
            <p:cNvSpPr>
              <a:spLocks noChangeAspect="1" noChangeArrowheads="1"/>
            </p:cNvSpPr>
            <p:nvPr/>
          </p:nvSpPr>
          <p:spPr bwMode="auto">
            <a:xfrm>
              <a:off x="5001538" y="4345514"/>
              <a:ext cx="140281" cy="10906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28" name="Line 44"/>
            <p:cNvSpPr>
              <a:spLocks noChangeAspect="1" noChangeShapeType="1"/>
            </p:cNvSpPr>
            <p:nvPr/>
          </p:nvSpPr>
          <p:spPr bwMode="auto">
            <a:xfrm>
              <a:off x="4902993" y="4236449"/>
              <a:ext cx="162309" cy="1645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29" name="AutoShape 45"/>
            <p:cNvSpPr>
              <a:spLocks noChangeAspect="1" noChangeArrowheads="1"/>
            </p:cNvSpPr>
            <p:nvPr/>
          </p:nvSpPr>
          <p:spPr bwMode="auto">
            <a:xfrm>
              <a:off x="1930418" y="2863546"/>
              <a:ext cx="853282" cy="226593"/>
            </a:xfrm>
            <a:prstGeom prst="roundRect">
              <a:avLst>
                <a:gd name="adj" fmla="val 16667"/>
              </a:avLst>
            </a:prstGeom>
            <a:solidFill>
              <a:srgbClr val="DBFAD2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321" tIns="8321" rIns="8321" bIns="8321" numCol="1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Aft>
                  <a:spcPts val="1000"/>
                </a:spcAft>
              </a:pPr>
              <a:r>
                <a:rPr lang="en-US" sz="1200" dirty="0" smtClean="0">
                  <a:solidFill>
                    <a:prstClr val="black"/>
                  </a:solidFill>
                  <a:cs typeface="Times New Roman" pitchFamily="18" charset="0"/>
                </a:rPr>
                <a:t>Chunking</a:t>
              </a:r>
              <a:endParaRPr lang="en-US" sz="3600" dirty="0" smtClean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30" name="AutoShape 46"/>
            <p:cNvSpPr>
              <a:spLocks noChangeAspect="1" noChangeArrowheads="1"/>
            </p:cNvSpPr>
            <p:nvPr/>
          </p:nvSpPr>
          <p:spPr bwMode="auto">
            <a:xfrm>
              <a:off x="1842307" y="4524865"/>
              <a:ext cx="556488" cy="138212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31" name="AutoShape 47"/>
            <p:cNvSpPr>
              <a:spLocks noChangeAspect="1" noChangeArrowheads="1"/>
            </p:cNvSpPr>
            <p:nvPr/>
          </p:nvSpPr>
          <p:spPr bwMode="auto">
            <a:xfrm>
              <a:off x="6654772" y="4530506"/>
              <a:ext cx="558807" cy="14009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32" name="AutoShape 76"/>
            <p:cNvSpPr>
              <a:spLocks noChangeAspect="1" noChangeArrowheads="1"/>
            </p:cNvSpPr>
            <p:nvPr/>
          </p:nvSpPr>
          <p:spPr bwMode="auto">
            <a:xfrm>
              <a:off x="628467" y="2853386"/>
              <a:ext cx="1270648" cy="415577"/>
            </a:xfrm>
            <a:prstGeom prst="roundRect">
              <a:avLst>
                <a:gd name="adj" fmla="val 16667"/>
              </a:avLst>
            </a:prstGeom>
            <a:solidFill>
              <a:srgbClr val="DBFAD2"/>
            </a:solidFill>
            <a:ln w="12700" cmpd="sng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321" tIns="8321" rIns="8321" bIns="8321" numCol="1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Aft>
                  <a:spcPts val="0"/>
                </a:spcAft>
              </a:pPr>
              <a:r>
                <a:rPr lang="en-US" sz="1200" dirty="0" smtClean="0">
                  <a:solidFill>
                    <a:prstClr val="black"/>
                  </a:solidFill>
                  <a:cs typeface="Times New Roman" pitchFamily="18" charset="0"/>
                </a:rPr>
                <a:t>Reinforcement</a:t>
              </a:r>
            </a:p>
            <a:p>
              <a:pPr algn="ctr" eaLnBrk="1" hangingPunct="1">
                <a:spcAft>
                  <a:spcPts val="0"/>
                </a:spcAft>
              </a:pPr>
              <a:r>
                <a:rPr lang="en-US" sz="1200" dirty="0" smtClean="0">
                  <a:solidFill>
                    <a:prstClr val="black"/>
                  </a:solidFill>
                  <a:cs typeface="Times New Roman" pitchFamily="18" charset="0"/>
                </a:rPr>
                <a:t>Learning</a:t>
              </a:r>
              <a:endParaRPr lang="en-US" sz="3600" dirty="0" smtClean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33" name="AutoShape 81"/>
            <p:cNvSpPr>
              <a:spLocks noChangeAspect="1" noChangeArrowheads="1"/>
            </p:cNvSpPr>
            <p:nvPr/>
          </p:nvSpPr>
          <p:spPr bwMode="auto">
            <a:xfrm>
              <a:off x="6316242" y="5952231"/>
              <a:ext cx="1307748" cy="296169"/>
            </a:xfrm>
            <a:prstGeom prst="roundRect">
              <a:avLst>
                <a:gd name="adj" fmla="val 16667"/>
              </a:avLst>
            </a:prstGeom>
            <a:solidFill>
              <a:srgbClr val="DBFAD2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3210" tIns="9144" rIns="83210" bIns="9144" numCol="1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Aft>
                  <a:spcPts val="1000"/>
                </a:spcAft>
              </a:pPr>
              <a:r>
                <a:rPr lang="en-US" sz="1200" smtClean="0">
                  <a:solidFill>
                    <a:prstClr val="black"/>
                  </a:solidFill>
                  <a:cs typeface="Times New Roman" pitchFamily="18" charset="0"/>
                </a:rPr>
                <a:t>Action</a:t>
              </a:r>
              <a:endParaRPr lang="en-US" sz="3600" smtClean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34" name="Line 82"/>
            <p:cNvSpPr>
              <a:spLocks noChangeShapeType="1"/>
            </p:cNvSpPr>
            <p:nvPr/>
          </p:nvSpPr>
          <p:spPr bwMode="auto">
            <a:xfrm flipH="1">
              <a:off x="6958521" y="4677180"/>
              <a:ext cx="1" cy="13540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35" name="Line 84"/>
            <p:cNvSpPr>
              <a:spLocks noChangeAspect="1" noChangeShapeType="1"/>
            </p:cNvSpPr>
            <p:nvPr/>
          </p:nvSpPr>
          <p:spPr bwMode="auto">
            <a:xfrm>
              <a:off x="7677321" y="3969426"/>
              <a:ext cx="32345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cxnSp>
          <p:nvCxnSpPr>
            <p:cNvPr id="36" name="AutoShape 85"/>
            <p:cNvCxnSpPr>
              <a:cxnSpLocks noChangeShapeType="1"/>
            </p:cNvCxnSpPr>
            <p:nvPr/>
          </p:nvCxnSpPr>
          <p:spPr bwMode="auto">
            <a:xfrm>
              <a:off x="2097364" y="5649211"/>
              <a:ext cx="1" cy="34230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</p:spPr>
        </p:cxnSp>
        <p:sp>
          <p:nvSpPr>
            <p:cNvPr id="37" name="Rectangle 65"/>
            <p:cNvSpPr>
              <a:spLocks noChangeAspect="1" noChangeArrowheads="1"/>
            </p:cNvSpPr>
            <p:nvPr/>
          </p:nvSpPr>
          <p:spPr bwMode="auto">
            <a:xfrm>
              <a:off x="3558146" y="1813503"/>
              <a:ext cx="2227113" cy="8311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 cmpd="sng">
              <a:solidFill>
                <a:srgbClr val="FFC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3210" tIns="8321" rIns="83210" bIns="41605" numCol="1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Aft>
                  <a:spcPts val="1000"/>
                </a:spcAft>
              </a:pPr>
              <a:r>
                <a:rPr lang="en-US" sz="1400" b="1" dirty="0" smtClean="0">
                  <a:solidFill>
                    <a:prstClr val="black"/>
                  </a:solidFill>
                  <a:cs typeface="Times New Roman" pitchFamily="18" charset="0"/>
                </a:rPr>
                <a:t>Semantic</a:t>
              </a:r>
            </a:p>
            <a:p>
              <a:r>
                <a:rPr lang="en-US" sz="1400" b="1" dirty="0" smtClean="0">
                  <a:solidFill>
                    <a:prstClr val="black"/>
                  </a:solidFill>
                  <a:cs typeface="Times New Roman" pitchFamily="18" charset="0"/>
                </a:rPr>
                <a:t>Words, Constructions</a:t>
              </a:r>
            </a:p>
            <a:p>
              <a:r>
                <a:rPr lang="en-US" sz="1400" b="1" dirty="0" smtClean="0">
                  <a:solidFill>
                    <a:prstClr val="black"/>
                  </a:solidFill>
                  <a:cs typeface="Times New Roman" pitchFamily="18" charset="0"/>
                </a:rPr>
                <a:t>Syntax and Semantics</a:t>
              </a:r>
              <a:endParaRPr lang="en-US" sz="1400" b="1" dirty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38" name="Line 64"/>
            <p:cNvSpPr>
              <a:spLocks noChangeAspect="1" noChangeShapeType="1"/>
            </p:cNvSpPr>
            <p:nvPr/>
          </p:nvSpPr>
          <p:spPr bwMode="auto">
            <a:xfrm>
              <a:off x="4587650" y="2647478"/>
              <a:ext cx="9275" cy="75781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40" name="Line 77"/>
            <p:cNvSpPr>
              <a:spLocks noChangeAspect="1" noChangeShapeType="1"/>
            </p:cNvSpPr>
            <p:nvPr/>
          </p:nvSpPr>
          <p:spPr bwMode="auto">
            <a:xfrm flipH="1" flipV="1">
              <a:off x="4894878" y="2639956"/>
              <a:ext cx="2319" cy="7653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41" name="AutoShape 78"/>
            <p:cNvSpPr>
              <a:spLocks noChangeAspect="1" noChangeArrowheads="1"/>
            </p:cNvSpPr>
            <p:nvPr/>
          </p:nvSpPr>
          <p:spPr bwMode="auto">
            <a:xfrm>
              <a:off x="4434615" y="3411876"/>
              <a:ext cx="555329" cy="139152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42" name="AutoShape 86"/>
            <p:cNvSpPr>
              <a:spLocks noChangeAspect="1" noChangeArrowheads="1"/>
            </p:cNvSpPr>
            <p:nvPr/>
          </p:nvSpPr>
          <p:spPr bwMode="auto">
            <a:xfrm>
              <a:off x="4761552" y="2853386"/>
              <a:ext cx="874151" cy="433441"/>
            </a:xfrm>
            <a:prstGeom prst="roundRect">
              <a:avLst>
                <a:gd name="adj" fmla="val 16667"/>
              </a:avLst>
            </a:prstGeom>
            <a:solidFill>
              <a:srgbClr val="DBFAD2"/>
            </a:solidFill>
            <a:ln w="12700" cmpd="sng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321" tIns="8321" rIns="8321" bIns="8321" numCol="1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Aft>
                  <a:spcPts val="0"/>
                </a:spcAft>
              </a:pPr>
              <a:r>
                <a:rPr lang="en-US" sz="1200" b="1" dirty="0" smtClean="0">
                  <a:solidFill>
                    <a:prstClr val="black"/>
                  </a:solidFill>
                  <a:cs typeface="Times New Roman" pitchFamily="18" charset="0"/>
                </a:rPr>
                <a:t>Semantic</a:t>
              </a:r>
            </a:p>
            <a:p>
              <a:pPr algn="ctr" eaLnBrk="1" hangingPunct="1">
                <a:spcAft>
                  <a:spcPts val="1000"/>
                </a:spcAft>
              </a:pPr>
              <a:r>
                <a:rPr lang="en-US" sz="1200" b="1" dirty="0" smtClean="0">
                  <a:solidFill>
                    <a:prstClr val="black"/>
                  </a:solidFill>
                  <a:cs typeface="Times New Roman" pitchFamily="18" charset="0"/>
                </a:rPr>
                <a:t>Learning</a:t>
              </a:r>
              <a:endParaRPr lang="en-US" sz="3600" b="1" dirty="0" smtClean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cxnSp>
          <p:nvCxnSpPr>
            <p:cNvPr id="43" name="AutoShape 9"/>
            <p:cNvCxnSpPr>
              <a:cxnSpLocks noChangeShapeType="1"/>
            </p:cNvCxnSpPr>
            <p:nvPr/>
          </p:nvCxnSpPr>
          <p:spPr bwMode="auto">
            <a:xfrm flipH="1" flipV="1">
              <a:off x="7378207" y="2647478"/>
              <a:ext cx="6956" cy="75781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0"/>
            <p:cNvCxnSpPr>
              <a:cxnSpLocks noChangeShapeType="1"/>
            </p:cNvCxnSpPr>
            <p:nvPr/>
          </p:nvCxnSpPr>
          <p:spPr bwMode="auto">
            <a:xfrm>
              <a:off x="6734767" y="2640896"/>
              <a:ext cx="1159" cy="76439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45" name="Rectangle 48"/>
            <p:cNvSpPr>
              <a:spLocks noChangeAspect="1" noChangeArrowheads="1"/>
            </p:cNvSpPr>
            <p:nvPr/>
          </p:nvSpPr>
          <p:spPr bwMode="auto">
            <a:xfrm>
              <a:off x="6163207" y="1813503"/>
              <a:ext cx="2224794" cy="8311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3210" tIns="8321" rIns="83210" bIns="41605" numCol="1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Aft>
                  <a:spcPts val="1000"/>
                </a:spcAft>
              </a:pPr>
              <a:r>
                <a:rPr lang="en-US" sz="1400" smtClean="0">
                  <a:solidFill>
                    <a:prstClr val="black"/>
                  </a:solidFill>
                  <a:cs typeface="Times New Roman" pitchFamily="18" charset="0"/>
                </a:rPr>
                <a:t>Episodic</a:t>
              </a:r>
              <a:endParaRPr lang="en-US" sz="4000" smtClean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46" name="AutoShape 49"/>
            <p:cNvSpPr>
              <a:spLocks noChangeAspect="1" noChangeArrowheads="1"/>
            </p:cNvSpPr>
            <p:nvPr/>
          </p:nvSpPr>
          <p:spPr bwMode="auto">
            <a:xfrm>
              <a:off x="7184596" y="2387037"/>
              <a:ext cx="566923" cy="19744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47" name="AutoShape 50"/>
            <p:cNvSpPr>
              <a:spLocks noChangeAspect="1" noChangeArrowheads="1"/>
            </p:cNvSpPr>
            <p:nvPr/>
          </p:nvSpPr>
          <p:spPr bwMode="auto">
            <a:xfrm>
              <a:off x="7112716" y="2342847"/>
              <a:ext cx="564604" cy="19650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48" name="AutoShape 51"/>
            <p:cNvSpPr>
              <a:spLocks noChangeAspect="1" noChangeArrowheads="1"/>
            </p:cNvSpPr>
            <p:nvPr/>
          </p:nvSpPr>
          <p:spPr bwMode="auto">
            <a:xfrm>
              <a:off x="7041995" y="2297716"/>
              <a:ext cx="564604" cy="19462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49" name="AutoShape 52"/>
            <p:cNvSpPr>
              <a:spLocks noChangeAspect="1" noChangeArrowheads="1"/>
            </p:cNvSpPr>
            <p:nvPr/>
          </p:nvSpPr>
          <p:spPr bwMode="auto">
            <a:xfrm>
              <a:off x="6963160" y="2249765"/>
              <a:ext cx="570401" cy="19744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50" name="AutoShape 53"/>
            <p:cNvSpPr>
              <a:spLocks noChangeAspect="1" noChangeArrowheads="1"/>
            </p:cNvSpPr>
            <p:nvPr/>
          </p:nvSpPr>
          <p:spPr bwMode="auto">
            <a:xfrm>
              <a:off x="6894758" y="2205575"/>
              <a:ext cx="562285" cy="19744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51" name="AutoShape 54"/>
            <p:cNvSpPr>
              <a:spLocks noChangeAspect="1" noChangeArrowheads="1"/>
            </p:cNvSpPr>
            <p:nvPr/>
          </p:nvSpPr>
          <p:spPr bwMode="auto">
            <a:xfrm>
              <a:off x="6822878" y="2160444"/>
              <a:ext cx="562285" cy="19650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52" name="AutoShape 79"/>
            <p:cNvSpPr>
              <a:spLocks noChangeAspect="1" noChangeArrowheads="1"/>
            </p:cNvSpPr>
            <p:nvPr/>
          </p:nvSpPr>
          <p:spPr bwMode="auto">
            <a:xfrm>
              <a:off x="6482029" y="3405295"/>
              <a:ext cx="559966" cy="14103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53" name="AutoShape 87"/>
            <p:cNvSpPr>
              <a:spLocks noChangeAspect="1" noChangeArrowheads="1"/>
            </p:cNvSpPr>
            <p:nvPr/>
          </p:nvSpPr>
          <p:spPr bwMode="auto">
            <a:xfrm>
              <a:off x="6950407" y="2853386"/>
              <a:ext cx="876469" cy="433441"/>
            </a:xfrm>
            <a:prstGeom prst="roundRect">
              <a:avLst>
                <a:gd name="adj" fmla="val 16667"/>
              </a:avLst>
            </a:prstGeom>
            <a:solidFill>
              <a:srgbClr val="DBFAD2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321" tIns="8321" rIns="8321" bIns="8321" numCol="1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Aft>
                  <a:spcPts val="0"/>
                </a:spcAft>
              </a:pPr>
              <a:r>
                <a:rPr lang="en-US" sz="1200" dirty="0" smtClean="0">
                  <a:solidFill>
                    <a:prstClr val="black"/>
                  </a:solidFill>
                  <a:cs typeface="Times New Roman" pitchFamily="18" charset="0"/>
                </a:rPr>
                <a:t>Episodic</a:t>
              </a:r>
            </a:p>
            <a:p>
              <a:pPr algn="ctr" eaLnBrk="1" hangingPunct="1">
                <a:spcAft>
                  <a:spcPts val="1000"/>
                </a:spcAft>
              </a:pPr>
              <a:r>
                <a:rPr lang="en-US" sz="1200" dirty="0" smtClean="0">
                  <a:solidFill>
                    <a:prstClr val="black"/>
                  </a:solidFill>
                  <a:cs typeface="Times New Roman" pitchFamily="18" charset="0"/>
                </a:rPr>
                <a:t>Learning</a:t>
              </a:r>
              <a:endParaRPr lang="en-US" sz="3600" dirty="0" smtClean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cxnSp>
          <p:nvCxnSpPr>
            <p:cNvPr id="54" name="AutoShape 85"/>
            <p:cNvCxnSpPr>
              <a:cxnSpLocks noChangeShapeType="1"/>
              <a:stCxn id="59" idx="2"/>
            </p:cNvCxnSpPr>
            <p:nvPr/>
          </p:nvCxnSpPr>
          <p:spPr bwMode="auto">
            <a:xfrm flipH="1">
              <a:off x="2097364" y="6248400"/>
              <a:ext cx="1" cy="20629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</p:spPr>
        </p:cxnSp>
        <p:sp>
          <p:nvSpPr>
            <p:cNvPr id="55" name="Rounded Rectangle 54"/>
            <p:cNvSpPr/>
            <p:nvPr/>
          </p:nvSpPr>
          <p:spPr>
            <a:xfrm>
              <a:off x="1726372" y="4812581"/>
              <a:ext cx="5880227" cy="830534"/>
            </a:xfrm>
            <a:prstGeom prst="roundRect">
              <a:avLst/>
            </a:prstGeom>
            <a:solidFill>
              <a:srgbClr val="D7FAD2"/>
            </a:solidFill>
            <a:ln w="12700"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Spatial Visual System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6" name="AutoShape 85"/>
            <p:cNvCxnSpPr>
              <a:cxnSpLocks noChangeShapeType="1"/>
            </p:cNvCxnSpPr>
            <p:nvPr/>
          </p:nvCxnSpPr>
          <p:spPr bwMode="auto">
            <a:xfrm>
              <a:off x="2120551" y="4665292"/>
              <a:ext cx="0" cy="15671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</p:spPr>
        </p:cxnSp>
        <p:sp>
          <p:nvSpPr>
            <p:cNvPr id="57" name="Line 82"/>
            <p:cNvSpPr>
              <a:spLocks noChangeShapeType="1"/>
            </p:cNvSpPr>
            <p:nvPr/>
          </p:nvSpPr>
          <p:spPr bwMode="auto">
            <a:xfrm>
              <a:off x="6958520" y="5645225"/>
              <a:ext cx="4639" cy="3026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448016" y="5105400"/>
              <a:ext cx="20383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smtClean="0">
                  <a:solidFill>
                    <a:prstClr val="black"/>
                  </a:solidFill>
                  <a:cs typeface="Times New Roman" pitchFamily="18" charset="0"/>
                </a:rPr>
                <a:t>Object-based continuous metric space</a:t>
              </a:r>
              <a:endParaRPr lang="en-US" sz="1400" dirty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59" name="AutoShape 80"/>
            <p:cNvSpPr>
              <a:spLocks noChangeAspect="1" noChangeArrowheads="1"/>
            </p:cNvSpPr>
            <p:nvPr/>
          </p:nvSpPr>
          <p:spPr bwMode="auto">
            <a:xfrm>
              <a:off x="1497980" y="5952231"/>
              <a:ext cx="1198769" cy="296169"/>
            </a:xfrm>
            <a:prstGeom prst="roundRect">
              <a:avLst>
                <a:gd name="adj" fmla="val 16667"/>
              </a:avLst>
            </a:prstGeom>
            <a:solidFill>
              <a:srgbClr val="DBFAD2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3210" tIns="9144" rIns="83210" bIns="9144" numCol="1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Aft>
                  <a:spcPts val="1000"/>
                </a:spcAft>
              </a:pPr>
              <a:r>
                <a:rPr lang="en-US" sz="1200" smtClean="0">
                  <a:solidFill>
                    <a:prstClr val="black"/>
                  </a:solidFill>
                  <a:cs typeface="Times New Roman" pitchFamily="18" charset="0"/>
                </a:rPr>
                <a:t>Perception</a:t>
              </a:r>
              <a:endParaRPr lang="en-US" sz="3600" smtClean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60" name="Flowchart: Data 6"/>
            <p:cNvSpPr/>
            <p:nvPr/>
          </p:nvSpPr>
          <p:spPr>
            <a:xfrm>
              <a:off x="259644" y="5991519"/>
              <a:ext cx="1185006" cy="505460"/>
            </a:xfrm>
            <a:prstGeom prst="flowChartInputOutpu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ube 60"/>
            <p:cNvSpPr/>
            <p:nvPr/>
          </p:nvSpPr>
          <p:spPr>
            <a:xfrm>
              <a:off x="1010830" y="6100316"/>
              <a:ext cx="221214" cy="300646"/>
            </a:xfrm>
            <a:prstGeom prst="cub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ube 61"/>
            <p:cNvSpPr/>
            <p:nvPr/>
          </p:nvSpPr>
          <p:spPr>
            <a:xfrm>
              <a:off x="407253" y="6102393"/>
              <a:ext cx="221214" cy="300646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an 62"/>
            <p:cNvSpPr/>
            <p:nvPr/>
          </p:nvSpPr>
          <p:spPr>
            <a:xfrm rot="5400000">
              <a:off x="743488" y="6170127"/>
              <a:ext cx="146177" cy="29856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1864133" y="4880281"/>
              <a:ext cx="1586693" cy="695133"/>
              <a:chOff x="1864133" y="4880281"/>
              <a:chExt cx="1586693" cy="695133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1864133" y="4880281"/>
                <a:ext cx="1586693" cy="695133"/>
              </a:xfrm>
              <a:prstGeom prst="rect">
                <a:avLst/>
              </a:prstGeom>
              <a:solidFill>
                <a:srgbClr val="BAE3E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Flowchart: Data 105"/>
              <p:cNvSpPr/>
              <p:nvPr/>
            </p:nvSpPr>
            <p:spPr>
              <a:xfrm>
                <a:off x="1980374" y="5005070"/>
                <a:ext cx="1185006" cy="505460"/>
              </a:xfrm>
              <a:prstGeom prst="flowChartInputOutpu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Cube 66"/>
              <p:cNvSpPr/>
              <p:nvPr/>
            </p:nvSpPr>
            <p:spPr>
              <a:xfrm>
                <a:off x="2731560" y="5113867"/>
                <a:ext cx="221214" cy="300646"/>
              </a:xfrm>
              <a:prstGeom prst="cub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Cube 67"/>
              <p:cNvSpPr/>
              <p:nvPr/>
            </p:nvSpPr>
            <p:spPr>
              <a:xfrm>
                <a:off x="2127983" y="5115944"/>
                <a:ext cx="221214" cy="300646"/>
              </a:xfrm>
              <a:prstGeom prst="cub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Can 68"/>
              <p:cNvSpPr/>
              <p:nvPr/>
            </p:nvSpPr>
            <p:spPr>
              <a:xfrm rot="5400000">
                <a:off x="2464218" y="5183678"/>
                <a:ext cx="146177" cy="298569"/>
              </a:xfrm>
              <a:prstGeom prst="ca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8" name="Slide Number Placeholder 9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237C-D02C-4448-A243-1D73EDA9E5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711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Sentences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1816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Red is a color.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large one is red.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This </a:t>
            </a:r>
            <a:r>
              <a:rPr lang="en-US" sz="2400" dirty="0"/>
              <a:t>is a big triangle.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Store </a:t>
            </a:r>
            <a:r>
              <a:rPr lang="en-US" sz="2400" dirty="0"/>
              <a:t>the green block</a:t>
            </a:r>
            <a:r>
              <a:rPr lang="en-US" sz="24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What </a:t>
            </a:r>
            <a:r>
              <a:rPr lang="en-US" sz="2400" dirty="0"/>
              <a:t>is inside the pantry?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It is </a:t>
            </a:r>
            <a:r>
              <a:rPr lang="en-US" sz="2400" dirty="0"/>
              <a:t>on the big green block.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Move </a:t>
            </a:r>
            <a:r>
              <a:rPr lang="en-US" sz="2400" dirty="0"/>
              <a:t>the </a:t>
            </a:r>
            <a:r>
              <a:rPr lang="en-US" sz="2400" dirty="0" smtClean="0"/>
              <a:t>green </a:t>
            </a:r>
            <a:r>
              <a:rPr lang="en-US" sz="2400" dirty="0"/>
              <a:t>block to the left of the large green block to the pantry</a:t>
            </a:r>
            <a:r>
              <a:rPr lang="en-US" sz="24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Stack </a:t>
            </a:r>
            <a:r>
              <a:rPr lang="en-US" sz="2400" dirty="0"/>
              <a:t>the red triangle, the medium block, and the large block</a:t>
            </a:r>
            <a:r>
              <a:rPr lang="en-US" sz="24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Move forward </a:t>
            </a:r>
            <a:r>
              <a:rPr lang="en-US" sz="2400" dirty="0"/>
              <a:t>until </a:t>
            </a:r>
            <a:r>
              <a:rPr lang="en-US" sz="2400" dirty="0" smtClean="0"/>
              <a:t>you see a doorway.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494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Processing Idea</a:t>
            </a:r>
            <a:br>
              <a:rPr lang="en-US" dirty="0" smtClean="0"/>
            </a:br>
            <a:r>
              <a:rPr lang="en-US" dirty="0" smtClean="0"/>
              <a:t>“The green block …”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953001" cy="5029200"/>
          </a:xfrm>
        </p:spPr>
        <p:txBody>
          <a:bodyPr>
            <a:normAutofit fontScale="77500" lnSpcReduction="20000"/>
          </a:bodyPr>
          <a:lstStyle/>
          <a:p>
            <a:pPr marL="401638" indent="-401638">
              <a:buFont typeface="+mj-lt"/>
              <a:buAutoNum type="arabicPeriod"/>
            </a:pPr>
            <a:r>
              <a:rPr lang="en-US" dirty="0" smtClean="0"/>
              <a:t>For each word</a:t>
            </a:r>
          </a:p>
          <a:p>
            <a:pPr marL="401638" indent="-401638">
              <a:buFont typeface="+mj-lt"/>
              <a:buAutoNum type="arabicPeriod"/>
            </a:pPr>
            <a:r>
              <a:rPr lang="en-US" dirty="0" smtClean="0"/>
              <a:t>Find related structure from semantic memory and retrieve into working memory</a:t>
            </a:r>
          </a:p>
          <a:p>
            <a:pPr marL="633413" lvl="2" indent="-233363"/>
            <a:r>
              <a:rPr lang="en-US" dirty="0" smtClean="0"/>
              <a:t>Syntactic and semantic information about word</a:t>
            </a:r>
          </a:p>
          <a:p>
            <a:pPr marL="633413" lvl="2" indent="-233363"/>
            <a:r>
              <a:rPr lang="en-US" dirty="0" smtClean="0"/>
              <a:t>Possibly expectations (assigners) for other words/structures</a:t>
            </a:r>
          </a:p>
          <a:p>
            <a:pPr marL="633413" lvl="2" indent="-233363"/>
            <a:r>
              <a:rPr lang="en-US" dirty="0" smtClean="0"/>
              <a:t>Every word and structure has an S-type</a:t>
            </a:r>
          </a:p>
          <a:p>
            <a:pPr marL="1090613" lvl="3" indent="-233363"/>
            <a:r>
              <a:rPr lang="en-US" dirty="0" smtClean="0"/>
              <a:t>Same as word sense for words</a:t>
            </a:r>
          </a:p>
          <a:p>
            <a:pPr marL="401638" indent="-401638">
              <a:buFont typeface="+mj-lt"/>
              <a:buAutoNum type="arabicPeriod"/>
            </a:pPr>
            <a:r>
              <a:rPr lang="en-US" dirty="0" smtClean="0"/>
              <a:t>Merge assigners with retrieved structures</a:t>
            </a:r>
          </a:p>
          <a:p>
            <a:pPr marL="633413" lvl="2" indent="-233363"/>
            <a:r>
              <a:rPr lang="en-US" dirty="0" smtClean="0"/>
              <a:t>Builds up parse tree connecting structures. </a:t>
            </a:r>
          </a:p>
          <a:p>
            <a:pPr marL="401638" lvl="1" indent="-401638">
              <a:buFont typeface="+mj-lt"/>
              <a:buAutoNum type="arabicPeriod" startAt="4"/>
            </a:pPr>
            <a:r>
              <a:rPr lang="en-US" sz="3200" dirty="0" smtClean="0"/>
              <a:t>Detect end of phrases</a:t>
            </a:r>
          </a:p>
          <a:p>
            <a:pPr marL="401638" lvl="1" indent="-401638">
              <a:buFont typeface="+mj-lt"/>
              <a:buAutoNum type="arabicPeriod" startAt="4"/>
            </a:pPr>
            <a:r>
              <a:rPr lang="en-US" sz="3200" dirty="0" smtClean="0"/>
              <a:t>Build up associated semantics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324600" y="1900812"/>
            <a:ext cx="2057400" cy="8423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Spelling: the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S-type: D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Converts-to DP: 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02445" y="153148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460860" y="3276600"/>
            <a:ext cx="1625740" cy="533400"/>
          </a:xfrm>
          <a:prstGeom prst="roundRect">
            <a:avLst/>
          </a:prstGeom>
          <a:solidFill>
            <a:srgbClr val="99FF99"/>
          </a:solidFill>
          <a:ln>
            <a:solidFill>
              <a:srgbClr val="B0D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S-type: ADJ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353300" y="3276600"/>
            <a:ext cx="1625740" cy="533400"/>
          </a:xfrm>
          <a:prstGeom prst="roundRect">
            <a:avLst/>
          </a:prstGeom>
          <a:solidFill>
            <a:srgbClr val="99FF99"/>
          </a:solidFill>
          <a:ln>
            <a:solidFill>
              <a:srgbClr val="B0D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S-type: N</a:t>
            </a:r>
          </a:p>
        </p:txBody>
      </p:sp>
      <p:cxnSp>
        <p:nvCxnSpPr>
          <p:cNvPr id="12" name="Straight Arrow Connector 11"/>
          <p:cNvCxnSpPr>
            <a:stCxn id="7" idx="2"/>
            <a:endCxn id="9" idx="0"/>
          </p:cNvCxnSpPr>
          <p:nvPr/>
        </p:nvCxnSpPr>
        <p:spPr>
          <a:xfrm flipH="1">
            <a:off x="6273730" y="2743200"/>
            <a:ext cx="1079570" cy="5334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10" idx="0"/>
          </p:cNvCxnSpPr>
          <p:nvPr/>
        </p:nvCxnSpPr>
        <p:spPr>
          <a:xfrm>
            <a:off x="7353300" y="2743200"/>
            <a:ext cx="812870" cy="5334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5454685" y="4543529"/>
            <a:ext cx="1631915" cy="7661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Spelling: green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S-type: ADJ 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315200" y="4543529"/>
            <a:ext cx="1676400" cy="7661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Spelling: block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S-type: N </a:t>
            </a:r>
          </a:p>
        </p:txBody>
      </p:sp>
      <p:cxnSp>
        <p:nvCxnSpPr>
          <p:cNvPr id="19" name="Straight Arrow Connector 18"/>
          <p:cNvCxnSpPr>
            <a:stCxn id="9" idx="2"/>
            <a:endCxn id="16" idx="0"/>
          </p:cNvCxnSpPr>
          <p:nvPr/>
        </p:nvCxnSpPr>
        <p:spPr>
          <a:xfrm flipH="1">
            <a:off x="6270643" y="3810000"/>
            <a:ext cx="3087" cy="73352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7" idx="0"/>
          </p:cNvCxnSpPr>
          <p:nvPr/>
        </p:nvCxnSpPr>
        <p:spPr>
          <a:xfrm flipH="1">
            <a:off x="8153400" y="3810000"/>
            <a:ext cx="12770" cy="73352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065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  <p:bldP spid="9" grpId="0" animBg="1"/>
      <p:bldP spid="10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Represent </a:t>
            </a:r>
            <a:br>
              <a:rPr lang="en-US" dirty="0" smtClean="0"/>
            </a:br>
            <a:r>
              <a:rPr lang="en-US" dirty="0" smtClean="0"/>
              <a:t>Complex Syntactic Structures?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Standard approach is to associate syntax structure and semantics with individual words (lexical items).</a:t>
            </a:r>
          </a:p>
          <a:p>
            <a:pPr lvl="1"/>
            <a:r>
              <a:rPr lang="en-US" dirty="0" smtClean="0"/>
              <a:t>Most “structure” is in the verb.</a:t>
            </a:r>
          </a:p>
          <a:p>
            <a:r>
              <a:rPr lang="en-US" dirty="0" smtClean="0"/>
              <a:t>Difficult to have contextualized structure (idioms) and associate semantics.</a:t>
            </a:r>
          </a:p>
          <a:p>
            <a:r>
              <a:rPr lang="en-US" dirty="0" smtClean="0"/>
              <a:t>Constructions provide more complex structures for organizing semantics and syntax.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836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33600" y="3031901"/>
            <a:ext cx="10668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IS-V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3031901"/>
            <a:ext cx="10668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NP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53000" y="1828800"/>
            <a:ext cx="10668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ADJ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53000" y="3048000"/>
            <a:ext cx="10668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NP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53000" y="4267200"/>
            <a:ext cx="10668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05200" y="3031901"/>
            <a:ext cx="10668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ADV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84124" y="5410200"/>
            <a:ext cx="10668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U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740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“is”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cs typeface="Times New Roman" panose="02020603050405020304" pitchFamily="18" charset="0"/>
              </a:rPr>
              <a:t>DP-is-ADJ/DP/PP/U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“The blue sphere is </a:t>
            </a:r>
            <a:r>
              <a:rPr lang="en-US" dirty="0" smtClean="0"/>
              <a:t>in </a:t>
            </a:r>
            <a:r>
              <a:rPr lang="en-US" dirty="0"/>
              <a:t>the pantry.”</a:t>
            </a:r>
          </a:p>
          <a:p>
            <a:r>
              <a:rPr lang="en-US" dirty="0" smtClean="0"/>
              <a:t>ADJ-is-DP: </a:t>
            </a:r>
          </a:p>
          <a:p>
            <a:pPr lvl="1"/>
            <a:r>
              <a:rPr lang="en-US" dirty="0" smtClean="0"/>
              <a:t>“Green is a color.”</a:t>
            </a:r>
          </a:p>
          <a:p>
            <a:r>
              <a:rPr lang="en-US" dirty="0" smtClean="0"/>
              <a:t>N-is-DP: </a:t>
            </a:r>
          </a:p>
          <a:p>
            <a:pPr lvl="1"/>
            <a:r>
              <a:rPr lang="en-US" dirty="0" smtClean="0"/>
              <a:t>“Sphere is a shape.”</a:t>
            </a:r>
          </a:p>
          <a:p>
            <a:r>
              <a:rPr lang="en-US" dirty="0" smtClean="0"/>
              <a:t>This-is-DP/ADJ/PP: </a:t>
            </a:r>
          </a:p>
          <a:p>
            <a:pPr lvl="1"/>
            <a:r>
              <a:rPr lang="en-US" dirty="0" smtClean="0"/>
              <a:t>“This is in the pantry.”</a:t>
            </a:r>
          </a:p>
          <a:p>
            <a:r>
              <a:rPr lang="en-US" dirty="0" smtClean="0"/>
              <a:t>What-is-PP-?: </a:t>
            </a:r>
          </a:p>
          <a:p>
            <a:pPr lvl="1"/>
            <a:r>
              <a:rPr lang="en-US" dirty="0" smtClean="0"/>
              <a:t>“What is in the pantry?”</a:t>
            </a:r>
          </a:p>
          <a:p>
            <a:r>
              <a:rPr lang="en-US" dirty="0" smtClean="0"/>
              <a:t>Where-is-DP-?: </a:t>
            </a:r>
          </a:p>
          <a:p>
            <a:pPr lvl="1"/>
            <a:r>
              <a:rPr lang="en-US" dirty="0" smtClean="0"/>
              <a:t>“Where is the red block?”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256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610600" cy="5638800"/>
          </a:xfrm>
        </p:spPr>
        <p:txBody>
          <a:bodyPr>
            <a:normAutofit fontScale="70000" lnSpcReduction="20000"/>
          </a:bodyPr>
          <a:lstStyle/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DP-is-ADV-ADJ/DP/PP/U </a:t>
            </a:r>
          </a:p>
          <a:p>
            <a:r>
              <a:rPr lang="en-US" sz="2800" dirty="0" smtClean="0"/>
              <a:t>“The blue sphere is not in the pantry.”</a:t>
            </a:r>
          </a:p>
          <a:p>
            <a:endParaRPr lang="en-US" sz="28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(&lt;x&gt; ^structure-type CP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^current-word IS-V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^prior-word DP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^message-type object-description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^assigners &lt;DP&gt; &lt;IS&gt; &lt;ADV&gt; &lt;ADJ&gt; &lt;DP&gt; &lt;PP&gt; &lt;U&gt;)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(&lt;DP&gt; ^structure-type DP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^syntactic-structure head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^semantic-structure object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^required true)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(&lt;IS-V&gt; ^structure-type IS-V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^semantic-structure 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assignment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^required true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^referent.id soar-assignment)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(&lt;ADV&gt; ^structure-type ADV 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^optional true)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(&lt;ADJ&gt; ^structure-type ADJ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^exclusive &lt;DP&gt; &lt;PP&gt; &lt;U&gt; ...)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988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“is”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cs typeface="Times New Roman" panose="02020603050405020304" pitchFamily="18" charset="0"/>
              </a:rPr>
              <a:t>DP-is-ADJ/DP/PP/U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“The blue sphere is </a:t>
            </a:r>
            <a:r>
              <a:rPr lang="en-US" dirty="0" smtClean="0"/>
              <a:t>in </a:t>
            </a:r>
            <a:r>
              <a:rPr lang="en-US" dirty="0"/>
              <a:t>the pantry.”</a:t>
            </a:r>
          </a:p>
          <a:p>
            <a:r>
              <a:rPr lang="en-US" dirty="0" smtClean="0"/>
              <a:t>ADJ-is-DP: </a:t>
            </a:r>
          </a:p>
          <a:p>
            <a:pPr lvl="1"/>
            <a:r>
              <a:rPr lang="en-US" dirty="0" smtClean="0"/>
              <a:t>“Green is a color.”</a:t>
            </a:r>
          </a:p>
          <a:p>
            <a:r>
              <a:rPr lang="en-US" dirty="0" smtClean="0"/>
              <a:t>N-is-DP: </a:t>
            </a:r>
          </a:p>
          <a:p>
            <a:pPr lvl="1"/>
            <a:r>
              <a:rPr lang="en-US" dirty="0" smtClean="0"/>
              <a:t>“Sphere is a shape.”</a:t>
            </a:r>
          </a:p>
          <a:p>
            <a:r>
              <a:rPr lang="en-US" dirty="0" smtClean="0"/>
              <a:t>This-is-DP/ADJ/PP: </a:t>
            </a:r>
          </a:p>
          <a:p>
            <a:pPr lvl="1"/>
            <a:r>
              <a:rPr lang="en-US" dirty="0" smtClean="0"/>
              <a:t>“This is in the pantry.”</a:t>
            </a:r>
          </a:p>
          <a:p>
            <a:r>
              <a:rPr lang="en-US" dirty="0" smtClean="0"/>
              <a:t>What-is-PP-?: </a:t>
            </a:r>
          </a:p>
          <a:p>
            <a:pPr lvl="1"/>
            <a:r>
              <a:rPr lang="en-US" dirty="0" smtClean="0"/>
              <a:t>“What is in the pantry?”</a:t>
            </a:r>
          </a:p>
          <a:p>
            <a:r>
              <a:rPr lang="en-US" dirty="0" smtClean="0"/>
              <a:t>Where-is-DP-?: </a:t>
            </a:r>
          </a:p>
          <a:p>
            <a:pPr lvl="1"/>
            <a:r>
              <a:rPr lang="en-US" dirty="0" smtClean="0"/>
              <a:t>“Where is the red block?”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256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610600" cy="4525963"/>
          </a:xfrm>
        </p:spPr>
        <p:txBody>
          <a:bodyPr/>
          <a:lstStyle/>
          <a:p>
            <a:r>
              <a:rPr lang="en-US" dirty="0" smtClean="0"/>
              <a:t>Process sentences necessary for Rosie.</a:t>
            </a:r>
          </a:p>
          <a:p>
            <a:r>
              <a:rPr lang="en-US" dirty="0" smtClean="0"/>
              <a:t>Chunking.</a:t>
            </a:r>
          </a:p>
          <a:p>
            <a:r>
              <a:rPr lang="en-US" dirty="0" smtClean="0"/>
              <a:t>Connected to Rosie and extend for Mobile Rosie.</a:t>
            </a:r>
          </a:p>
          <a:p>
            <a:pPr lvl="1"/>
            <a:r>
              <a:rPr lang="en-US" dirty="0" smtClean="0"/>
              <a:t>Systematize semantics</a:t>
            </a:r>
          </a:p>
          <a:p>
            <a:r>
              <a:rPr lang="en-US" dirty="0" smtClean="0"/>
              <a:t>Other stuff I don’t remember.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32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6425262"/>
              </p:ext>
            </p:extLst>
          </p:nvPr>
        </p:nvGraphicFramePr>
        <p:xfrm>
          <a:off x="457200" y="914400"/>
          <a:ext cx="83820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840905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 descr="http://cse.umich.edu/cse/Soar_pix/Soar_Wkshp_2015_wave_h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75" y="294058"/>
            <a:ext cx="8778025" cy="587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115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Biggest Problem with Language?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Ambiguity</a:t>
            </a:r>
          </a:p>
          <a:p>
            <a:pPr lvl="1"/>
            <a:r>
              <a:rPr lang="en-US" b="1" dirty="0" smtClean="0"/>
              <a:t>Word meaning?</a:t>
            </a:r>
          </a:p>
          <a:p>
            <a:pPr lvl="1"/>
            <a:r>
              <a:rPr lang="en-US" b="1" dirty="0" smtClean="0"/>
              <a:t>Phrase attachment? </a:t>
            </a:r>
          </a:p>
          <a:p>
            <a:pPr lvl="1"/>
            <a:r>
              <a:rPr lang="en-US" b="1" dirty="0" smtClean="0"/>
              <a:t>Anaphoric reference</a:t>
            </a:r>
          </a:p>
          <a:p>
            <a:pPr lvl="1"/>
            <a:r>
              <a:rPr lang="en-US" b="1" dirty="0" smtClean="0"/>
              <a:t>… </a:t>
            </a:r>
          </a:p>
          <a:p>
            <a:r>
              <a:rPr lang="en-US" dirty="0" smtClean="0"/>
              <a:t>With Construction Grammars:</a:t>
            </a:r>
          </a:p>
          <a:p>
            <a:pPr lvl="1"/>
            <a:r>
              <a:rPr lang="en-US" dirty="0" smtClean="0"/>
              <a:t>Which construction is the best given the sentence processed so far?</a:t>
            </a:r>
          </a:p>
          <a:p>
            <a:pPr lvl="1"/>
            <a:r>
              <a:rPr lang="en-US" dirty="0" smtClean="0"/>
              <a:t>Assume constructions are data structures in semantic memory!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028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990600" y="609600"/>
            <a:ext cx="7696200" cy="5715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Semantic Memory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7800" y="1524000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Kick the bucket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62400" y="1529862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Kick the can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72200" y="1529862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 NP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172200" y="2362200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 V O1 O2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47800" y="2286000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Kick up your heels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447799" y="3048000"/>
            <a:ext cx="2054469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</a:t>
            </a:r>
            <a:r>
              <a:rPr lang="en-US" dirty="0" smtClean="0"/>
              <a:t>&lt;Xer&gt; </a:t>
            </a:r>
            <a:r>
              <a:rPr lang="en-US" dirty="0"/>
              <a:t>the </a:t>
            </a:r>
            <a:r>
              <a:rPr lang="en-US" dirty="0" smtClean="0"/>
              <a:t>&lt;</a:t>
            </a:r>
            <a:r>
              <a:rPr lang="en-US" dirty="0" err="1" smtClean="0"/>
              <a:t>Yer</a:t>
            </a:r>
            <a:r>
              <a:rPr lang="en-US" dirty="0" smtClean="0"/>
              <a:t>&gt;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502269" y="2362200"/>
            <a:ext cx="2397369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Jog &lt;person&gt;’s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372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76378" y="-16490"/>
            <a:ext cx="8610600" cy="42625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Semantic Memory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71800" y="2608385"/>
            <a:ext cx="9525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22318" y="1597721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Kick the bucket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96100" y="3429000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 NP 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4453078" y="200047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2" idx="3"/>
            <a:endCxn id="6" idx="0"/>
          </p:cNvCxnSpPr>
          <p:nvPr/>
        </p:nvCxnSpPr>
        <p:spPr>
          <a:xfrm flipH="1">
            <a:off x="3448050" y="2195598"/>
            <a:ext cx="1038506" cy="41278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098568" y="2608385"/>
            <a:ext cx="9525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257800" y="2611316"/>
            <a:ext cx="9525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bucket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2" idx="4"/>
            <a:endCxn id="15" idx="0"/>
          </p:cNvCxnSpPr>
          <p:nvPr/>
        </p:nvCxnSpPr>
        <p:spPr>
          <a:xfrm>
            <a:off x="4567378" y="2229076"/>
            <a:ext cx="7440" cy="37930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" idx="5"/>
            <a:endCxn id="16" idx="0"/>
          </p:cNvCxnSpPr>
          <p:nvPr/>
        </p:nvCxnSpPr>
        <p:spPr>
          <a:xfrm>
            <a:off x="4648200" y="2195598"/>
            <a:ext cx="1085850" cy="41571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81600" y="2229076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urrent-word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2403118" y="2248722"/>
            <a:ext cx="1661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previous-2-word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733800" y="2300608"/>
            <a:ext cx="1661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previous-word</a:t>
            </a:r>
            <a:endParaRPr lang="en-US" sz="1400" dirty="0"/>
          </a:p>
        </p:txBody>
      </p:sp>
      <p:sp>
        <p:nvSpPr>
          <p:cNvPr id="32" name="Rectangle 31"/>
          <p:cNvSpPr/>
          <p:nvPr/>
        </p:nvSpPr>
        <p:spPr>
          <a:xfrm>
            <a:off x="6705600" y="1619476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drop in the bucket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98118" y="1568413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Kick &lt;NP&gt; off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98118" y="2727353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Kick off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896100" y="2561167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drop in the ocean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3912576" y="855785"/>
            <a:ext cx="1333500" cy="4572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Death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6" idx="2"/>
            <a:endCxn id="7" idx="0"/>
          </p:cNvCxnSpPr>
          <p:nvPr/>
        </p:nvCxnSpPr>
        <p:spPr>
          <a:xfrm flipH="1">
            <a:off x="4574818" y="1312985"/>
            <a:ext cx="4508" cy="284736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318738" y="848684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bucket list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333389" y="3429000"/>
            <a:ext cx="1069729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bucket</a:t>
            </a:r>
            <a:endParaRPr lang="en-US" dirty="0"/>
          </a:p>
        </p:txBody>
      </p:sp>
      <p:cxnSp>
        <p:nvCxnSpPr>
          <p:cNvPr id="41" name="Straight Arrow Connector 40"/>
          <p:cNvCxnSpPr>
            <a:endCxn id="40" idx="3"/>
          </p:cNvCxnSpPr>
          <p:nvPr/>
        </p:nvCxnSpPr>
        <p:spPr>
          <a:xfrm flipH="1">
            <a:off x="2403118" y="3619500"/>
            <a:ext cx="263882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2667000" y="3429000"/>
            <a:ext cx="1069729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noun</a:t>
            </a:r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6988419" y="1229684"/>
            <a:ext cx="669681" cy="199315"/>
            <a:chOff x="6988419" y="1229684"/>
            <a:chExt cx="669681" cy="199315"/>
          </a:xfrm>
        </p:grpSpPr>
        <p:cxnSp>
          <p:nvCxnSpPr>
            <p:cNvPr id="45" name="Straight Arrow Connector 44"/>
            <p:cNvCxnSpPr>
              <a:stCxn id="39" idx="2"/>
            </p:cNvCxnSpPr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9" idx="2"/>
            </p:cNvCxnSpPr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39" idx="2"/>
            </p:cNvCxnSpPr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7323259" y="2015118"/>
            <a:ext cx="669681" cy="199315"/>
            <a:chOff x="6988419" y="1229684"/>
            <a:chExt cx="669681" cy="199315"/>
          </a:xfrm>
        </p:grpSpPr>
        <p:cxnSp>
          <p:nvCxnSpPr>
            <p:cNvPr id="66" name="Straight Arrow Connector 65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7464668" y="2947161"/>
            <a:ext cx="669681" cy="199315"/>
            <a:chOff x="6988419" y="1229684"/>
            <a:chExt cx="669681" cy="199315"/>
          </a:xfrm>
        </p:grpSpPr>
        <p:cxnSp>
          <p:nvCxnSpPr>
            <p:cNvPr id="70" name="Straight Arrow Connector 69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7475659" y="3810000"/>
            <a:ext cx="669681" cy="199315"/>
            <a:chOff x="6988419" y="1229684"/>
            <a:chExt cx="669681" cy="199315"/>
          </a:xfrm>
        </p:grpSpPr>
        <p:cxnSp>
          <p:nvCxnSpPr>
            <p:cNvPr id="74" name="Straight Arrow Connector 73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1115777" y="1952344"/>
            <a:ext cx="669681" cy="199315"/>
            <a:chOff x="6988419" y="1229684"/>
            <a:chExt cx="669681" cy="199315"/>
          </a:xfrm>
        </p:grpSpPr>
        <p:cxnSp>
          <p:nvCxnSpPr>
            <p:cNvPr id="78" name="Straight Arrow Connector 77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1117241" y="3108353"/>
            <a:ext cx="669681" cy="199315"/>
            <a:chOff x="6988419" y="1229684"/>
            <a:chExt cx="669681" cy="199315"/>
          </a:xfrm>
        </p:grpSpPr>
        <p:cxnSp>
          <p:nvCxnSpPr>
            <p:cNvPr id="82" name="Straight Arrow Connector 81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/>
          <p:cNvSpPr/>
          <p:nvPr/>
        </p:nvSpPr>
        <p:spPr>
          <a:xfrm>
            <a:off x="4305300" y="3269568"/>
            <a:ext cx="760532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  <a:r>
              <a:rPr lang="en-US" dirty="0" smtClean="0"/>
              <a:t>ick</a:t>
            </a:r>
            <a:endParaRPr lang="en-US" dirty="0"/>
          </a:p>
        </p:txBody>
      </p:sp>
      <p:cxnSp>
        <p:nvCxnSpPr>
          <p:cNvPr id="90" name="Straight Arrow Connector 89"/>
          <p:cNvCxnSpPr/>
          <p:nvPr/>
        </p:nvCxnSpPr>
        <p:spPr>
          <a:xfrm flipH="1">
            <a:off x="5067189" y="3460068"/>
            <a:ext cx="263882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5331071" y="3269568"/>
            <a:ext cx="1069729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verb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4262691" y="3800038"/>
            <a:ext cx="9525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H="1">
            <a:off x="5177091" y="3978814"/>
            <a:ext cx="263882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5440973" y="3788314"/>
            <a:ext cx="1264627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determiner</a:t>
            </a:r>
            <a:endParaRPr lang="en-US" dirty="0"/>
          </a:p>
        </p:txBody>
      </p:sp>
      <p:sp>
        <p:nvSpPr>
          <p:cNvPr id="95" name="Rounded Rectangle 94"/>
          <p:cNvSpPr/>
          <p:nvPr/>
        </p:nvSpPr>
        <p:spPr>
          <a:xfrm>
            <a:off x="395935" y="4495800"/>
            <a:ext cx="8610600" cy="1905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Working Memory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224948" y="5257800"/>
            <a:ext cx="9525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222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76378" y="-16490"/>
            <a:ext cx="8610600" cy="42625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Semantic Memory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71800" y="2608385"/>
            <a:ext cx="9525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22318" y="1597721"/>
            <a:ext cx="1905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Kick the bucket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96100" y="3429000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 NP 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4453078" y="200047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2" idx="3"/>
            <a:endCxn id="6" idx="0"/>
          </p:cNvCxnSpPr>
          <p:nvPr/>
        </p:nvCxnSpPr>
        <p:spPr>
          <a:xfrm flipH="1">
            <a:off x="3448050" y="2195598"/>
            <a:ext cx="1038506" cy="41278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098568" y="2608385"/>
            <a:ext cx="9525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257800" y="2611316"/>
            <a:ext cx="9525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bucket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2" idx="4"/>
            <a:endCxn id="15" idx="0"/>
          </p:cNvCxnSpPr>
          <p:nvPr/>
        </p:nvCxnSpPr>
        <p:spPr>
          <a:xfrm>
            <a:off x="4567378" y="2229076"/>
            <a:ext cx="7440" cy="37930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" idx="5"/>
            <a:endCxn id="16" idx="0"/>
          </p:cNvCxnSpPr>
          <p:nvPr/>
        </p:nvCxnSpPr>
        <p:spPr>
          <a:xfrm>
            <a:off x="4648200" y="2195598"/>
            <a:ext cx="1085850" cy="41571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81600" y="2229076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urrent-word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2403118" y="2248722"/>
            <a:ext cx="1661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previous-2-word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733800" y="2300608"/>
            <a:ext cx="1661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previous-word</a:t>
            </a:r>
            <a:endParaRPr lang="en-US" sz="1400" dirty="0"/>
          </a:p>
        </p:txBody>
      </p:sp>
      <p:sp>
        <p:nvSpPr>
          <p:cNvPr id="32" name="Rectangle 31"/>
          <p:cNvSpPr/>
          <p:nvPr/>
        </p:nvSpPr>
        <p:spPr>
          <a:xfrm>
            <a:off x="6705600" y="1619476"/>
            <a:ext cx="1905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drop in the bucket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98118" y="1568413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Kick &lt;NP&gt; off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98118" y="2727353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Kick off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896100" y="2561167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drop in the ocean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3912576" y="855785"/>
            <a:ext cx="1333500" cy="4572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Death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6" idx="2"/>
            <a:endCxn id="7" idx="0"/>
          </p:cNvCxnSpPr>
          <p:nvPr/>
        </p:nvCxnSpPr>
        <p:spPr>
          <a:xfrm flipH="1">
            <a:off x="4574818" y="1312985"/>
            <a:ext cx="4508" cy="284736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318738" y="848684"/>
            <a:ext cx="1905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bucket list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333389" y="3429000"/>
            <a:ext cx="1069729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bucket</a:t>
            </a:r>
            <a:endParaRPr lang="en-US" dirty="0"/>
          </a:p>
        </p:txBody>
      </p:sp>
      <p:cxnSp>
        <p:nvCxnSpPr>
          <p:cNvPr id="41" name="Straight Arrow Connector 40"/>
          <p:cNvCxnSpPr>
            <a:endCxn id="40" idx="3"/>
          </p:cNvCxnSpPr>
          <p:nvPr/>
        </p:nvCxnSpPr>
        <p:spPr>
          <a:xfrm flipH="1">
            <a:off x="2403118" y="3619500"/>
            <a:ext cx="263882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2667000" y="3429000"/>
            <a:ext cx="1069729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noun</a:t>
            </a:r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6988419" y="1229684"/>
            <a:ext cx="669681" cy="199315"/>
            <a:chOff x="6988419" y="1229684"/>
            <a:chExt cx="669681" cy="199315"/>
          </a:xfrm>
        </p:grpSpPr>
        <p:cxnSp>
          <p:nvCxnSpPr>
            <p:cNvPr id="45" name="Straight Arrow Connector 44"/>
            <p:cNvCxnSpPr>
              <a:stCxn id="39" idx="2"/>
            </p:cNvCxnSpPr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9" idx="2"/>
            </p:cNvCxnSpPr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39" idx="2"/>
            </p:cNvCxnSpPr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7323259" y="2015118"/>
            <a:ext cx="669681" cy="199315"/>
            <a:chOff x="6988419" y="1229684"/>
            <a:chExt cx="669681" cy="199315"/>
          </a:xfrm>
        </p:grpSpPr>
        <p:cxnSp>
          <p:nvCxnSpPr>
            <p:cNvPr id="66" name="Straight Arrow Connector 65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7464668" y="2947161"/>
            <a:ext cx="669681" cy="199315"/>
            <a:chOff x="6988419" y="1229684"/>
            <a:chExt cx="669681" cy="199315"/>
          </a:xfrm>
        </p:grpSpPr>
        <p:cxnSp>
          <p:nvCxnSpPr>
            <p:cNvPr id="70" name="Straight Arrow Connector 69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7475659" y="3810000"/>
            <a:ext cx="669681" cy="199315"/>
            <a:chOff x="6988419" y="1229684"/>
            <a:chExt cx="669681" cy="199315"/>
          </a:xfrm>
        </p:grpSpPr>
        <p:cxnSp>
          <p:nvCxnSpPr>
            <p:cNvPr id="74" name="Straight Arrow Connector 73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1115777" y="1952344"/>
            <a:ext cx="669681" cy="199315"/>
            <a:chOff x="6988419" y="1229684"/>
            <a:chExt cx="669681" cy="199315"/>
          </a:xfrm>
        </p:grpSpPr>
        <p:cxnSp>
          <p:nvCxnSpPr>
            <p:cNvPr id="78" name="Straight Arrow Connector 77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1117241" y="3108353"/>
            <a:ext cx="669681" cy="199315"/>
            <a:chOff x="6988419" y="1229684"/>
            <a:chExt cx="669681" cy="199315"/>
          </a:xfrm>
        </p:grpSpPr>
        <p:cxnSp>
          <p:nvCxnSpPr>
            <p:cNvPr id="82" name="Straight Arrow Connector 81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/>
          <p:cNvSpPr/>
          <p:nvPr/>
        </p:nvSpPr>
        <p:spPr>
          <a:xfrm>
            <a:off x="4305300" y="3269568"/>
            <a:ext cx="760532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  <a:r>
              <a:rPr lang="en-US" dirty="0" smtClean="0"/>
              <a:t>ick</a:t>
            </a:r>
            <a:endParaRPr lang="en-US" dirty="0"/>
          </a:p>
        </p:txBody>
      </p:sp>
      <p:cxnSp>
        <p:nvCxnSpPr>
          <p:cNvPr id="90" name="Straight Arrow Connector 89"/>
          <p:cNvCxnSpPr/>
          <p:nvPr/>
        </p:nvCxnSpPr>
        <p:spPr>
          <a:xfrm flipH="1">
            <a:off x="5067189" y="3460068"/>
            <a:ext cx="263882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5331071" y="3269568"/>
            <a:ext cx="1069729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verb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4262691" y="3800038"/>
            <a:ext cx="9525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H="1">
            <a:off x="5177091" y="3978814"/>
            <a:ext cx="263882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5440973" y="3788314"/>
            <a:ext cx="1264627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determiner</a:t>
            </a:r>
            <a:endParaRPr lang="en-US" dirty="0"/>
          </a:p>
        </p:txBody>
      </p:sp>
      <p:sp>
        <p:nvSpPr>
          <p:cNvPr id="95" name="Rounded Rectangle 94"/>
          <p:cNvSpPr/>
          <p:nvPr/>
        </p:nvSpPr>
        <p:spPr>
          <a:xfrm>
            <a:off x="395935" y="4495800"/>
            <a:ext cx="8610600" cy="1905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Working Memory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224948" y="5257800"/>
            <a:ext cx="9525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888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Need context to pick a construction.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Single word: </a:t>
            </a:r>
          </a:p>
          <a:p>
            <a:pPr lvl="1"/>
            <a:r>
              <a:rPr lang="en-US" dirty="0" smtClean="0"/>
              <a:t>Many constructions share the same words.</a:t>
            </a:r>
          </a:p>
          <a:p>
            <a:r>
              <a:rPr lang="en-US" dirty="0" smtClean="0"/>
              <a:t>Two words: </a:t>
            </a:r>
          </a:p>
          <a:p>
            <a:pPr lvl="1"/>
            <a:r>
              <a:rPr lang="en-US" dirty="0" smtClean="0"/>
              <a:t>Still not enough: “Kick the …”  or “the can/bucket.”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give the Devil his </a:t>
            </a:r>
            <a:r>
              <a:rPr lang="en-US" dirty="0" smtClean="0"/>
              <a:t>due”</a:t>
            </a:r>
          </a:p>
          <a:p>
            <a:pPr lvl="1"/>
            <a:r>
              <a:rPr lang="en-US" dirty="0" smtClean="0"/>
              <a:t>Not just words: Jog &lt;someone&gt;’s memory. </a:t>
            </a:r>
          </a:p>
          <a:p>
            <a:pPr lvl="1"/>
            <a:r>
              <a:rPr lang="en-US" dirty="0" smtClean="0"/>
              <a:t>Subject V O</a:t>
            </a:r>
            <a:r>
              <a:rPr lang="en-US" baseline="-25000" dirty="0" smtClean="0"/>
              <a:t>1</a:t>
            </a:r>
            <a:r>
              <a:rPr lang="en-US" dirty="0" smtClean="0"/>
              <a:t> O</a:t>
            </a:r>
            <a:r>
              <a:rPr lang="en-US" baseline="-25000" dirty="0" smtClean="0"/>
              <a:t>2</a:t>
            </a:r>
            <a:r>
              <a:rPr lang="en-US" dirty="0" smtClean="0"/>
              <a:t> -&gt; Ditransitive Verb structure</a:t>
            </a:r>
            <a:r>
              <a:rPr lang="en-US" dirty="0"/>
              <a:t>	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10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Need prior context as </a:t>
            </a:r>
            <a:r>
              <a:rPr lang="en-US" i="1" dirty="0" smtClean="0"/>
              <a:t>soft constraints </a:t>
            </a:r>
            <a:r>
              <a:rPr lang="en-US" dirty="0" smtClean="0"/>
              <a:t>when attempting retrieval on current word.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/>
              <a:t>Use spreading activation to provide context to bias retrieval.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770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76378" y="-16490"/>
            <a:ext cx="8610600" cy="42625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Semantic Memory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71800" y="2608385"/>
            <a:ext cx="9525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22318" y="1597721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Kick the bucket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96100" y="3429000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 NP 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4453078" y="200047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2" idx="3"/>
            <a:endCxn id="6" idx="0"/>
          </p:cNvCxnSpPr>
          <p:nvPr/>
        </p:nvCxnSpPr>
        <p:spPr>
          <a:xfrm flipH="1">
            <a:off x="3448050" y="2195598"/>
            <a:ext cx="1038506" cy="41278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098568" y="2608385"/>
            <a:ext cx="9525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257800" y="2611316"/>
            <a:ext cx="9525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bucket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2" idx="4"/>
            <a:endCxn id="15" idx="0"/>
          </p:cNvCxnSpPr>
          <p:nvPr/>
        </p:nvCxnSpPr>
        <p:spPr>
          <a:xfrm>
            <a:off x="4567378" y="2229076"/>
            <a:ext cx="7440" cy="37930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" idx="5"/>
            <a:endCxn id="16" idx="0"/>
          </p:cNvCxnSpPr>
          <p:nvPr/>
        </p:nvCxnSpPr>
        <p:spPr>
          <a:xfrm>
            <a:off x="4648200" y="2195598"/>
            <a:ext cx="1085850" cy="41571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81600" y="2229076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urrent-word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2403118" y="2248722"/>
            <a:ext cx="1661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previous-2-word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733800" y="2300608"/>
            <a:ext cx="1661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previous-word</a:t>
            </a:r>
            <a:endParaRPr lang="en-US" sz="1400" dirty="0"/>
          </a:p>
        </p:txBody>
      </p:sp>
      <p:sp>
        <p:nvSpPr>
          <p:cNvPr id="32" name="Rectangle 31"/>
          <p:cNvSpPr/>
          <p:nvPr/>
        </p:nvSpPr>
        <p:spPr>
          <a:xfrm>
            <a:off x="6705600" y="1619476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drop in the bucket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98118" y="1568413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Kick &lt;NP&gt; off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98118" y="2727353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Kick off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896100" y="2561167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drop in the ocean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3912576" y="855785"/>
            <a:ext cx="1333500" cy="4572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Death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6" idx="2"/>
            <a:endCxn id="7" idx="0"/>
          </p:cNvCxnSpPr>
          <p:nvPr/>
        </p:nvCxnSpPr>
        <p:spPr>
          <a:xfrm flipH="1">
            <a:off x="4574818" y="1312985"/>
            <a:ext cx="4508" cy="284736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318738" y="848684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bucket list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333389" y="3429000"/>
            <a:ext cx="1069729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bucket</a:t>
            </a:r>
            <a:endParaRPr lang="en-US" dirty="0"/>
          </a:p>
        </p:txBody>
      </p:sp>
      <p:cxnSp>
        <p:nvCxnSpPr>
          <p:cNvPr id="41" name="Straight Arrow Connector 40"/>
          <p:cNvCxnSpPr>
            <a:endCxn id="40" idx="3"/>
          </p:cNvCxnSpPr>
          <p:nvPr/>
        </p:nvCxnSpPr>
        <p:spPr>
          <a:xfrm flipH="1">
            <a:off x="2403118" y="3619500"/>
            <a:ext cx="263882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2667000" y="3429000"/>
            <a:ext cx="1069729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noun</a:t>
            </a:r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6988419" y="1229684"/>
            <a:ext cx="669681" cy="199315"/>
            <a:chOff x="6988419" y="1229684"/>
            <a:chExt cx="669681" cy="199315"/>
          </a:xfrm>
        </p:grpSpPr>
        <p:cxnSp>
          <p:nvCxnSpPr>
            <p:cNvPr id="45" name="Straight Arrow Connector 44"/>
            <p:cNvCxnSpPr>
              <a:stCxn id="39" idx="2"/>
            </p:cNvCxnSpPr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9" idx="2"/>
            </p:cNvCxnSpPr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39" idx="2"/>
            </p:cNvCxnSpPr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7323259" y="2015118"/>
            <a:ext cx="669681" cy="199315"/>
            <a:chOff x="6988419" y="1229684"/>
            <a:chExt cx="669681" cy="199315"/>
          </a:xfrm>
        </p:grpSpPr>
        <p:cxnSp>
          <p:nvCxnSpPr>
            <p:cNvPr id="66" name="Straight Arrow Connector 65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7464668" y="2947161"/>
            <a:ext cx="669681" cy="199315"/>
            <a:chOff x="6988419" y="1229684"/>
            <a:chExt cx="669681" cy="199315"/>
          </a:xfrm>
        </p:grpSpPr>
        <p:cxnSp>
          <p:nvCxnSpPr>
            <p:cNvPr id="70" name="Straight Arrow Connector 69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7475659" y="3810000"/>
            <a:ext cx="669681" cy="199315"/>
            <a:chOff x="6988419" y="1229684"/>
            <a:chExt cx="669681" cy="199315"/>
          </a:xfrm>
        </p:grpSpPr>
        <p:cxnSp>
          <p:nvCxnSpPr>
            <p:cNvPr id="74" name="Straight Arrow Connector 73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1115777" y="1952344"/>
            <a:ext cx="669681" cy="199315"/>
            <a:chOff x="6988419" y="1229684"/>
            <a:chExt cx="669681" cy="199315"/>
          </a:xfrm>
        </p:grpSpPr>
        <p:cxnSp>
          <p:nvCxnSpPr>
            <p:cNvPr id="78" name="Straight Arrow Connector 77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1117241" y="3108353"/>
            <a:ext cx="669681" cy="199315"/>
            <a:chOff x="6988419" y="1229684"/>
            <a:chExt cx="669681" cy="199315"/>
          </a:xfrm>
        </p:grpSpPr>
        <p:cxnSp>
          <p:nvCxnSpPr>
            <p:cNvPr id="82" name="Straight Arrow Connector 81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/>
          <p:cNvSpPr/>
          <p:nvPr/>
        </p:nvSpPr>
        <p:spPr>
          <a:xfrm>
            <a:off x="4305300" y="3269568"/>
            <a:ext cx="760532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  <a:r>
              <a:rPr lang="en-US" dirty="0" smtClean="0"/>
              <a:t>ick</a:t>
            </a:r>
            <a:endParaRPr lang="en-US" dirty="0"/>
          </a:p>
        </p:txBody>
      </p:sp>
      <p:cxnSp>
        <p:nvCxnSpPr>
          <p:cNvPr id="90" name="Straight Arrow Connector 89"/>
          <p:cNvCxnSpPr/>
          <p:nvPr/>
        </p:nvCxnSpPr>
        <p:spPr>
          <a:xfrm flipH="1">
            <a:off x="5067189" y="3460068"/>
            <a:ext cx="263882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5331071" y="3269568"/>
            <a:ext cx="1069729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verb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4262691" y="3800038"/>
            <a:ext cx="9525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H="1">
            <a:off x="5177091" y="3978814"/>
            <a:ext cx="263882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5440973" y="3788314"/>
            <a:ext cx="1264627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determiner</a:t>
            </a:r>
            <a:endParaRPr lang="en-US" dirty="0"/>
          </a:p>
        </p:txBody>
      </p:sp>
      <p:sp>
        <p:nvSpPr>
          <p:cNvPr id="95" name="Rounded Rectangle 94"/>
          <p:cNvSpPr/>
          <p:nvPr/>
        </p:nvSpPr>
        <p:spPr>
          <a:xfrm>
            <a:off x="395935" y="4495800"/>
            <a:ext cx="8610600" cy="1905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Working Memory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224948" y="5257800"/>
            <a:ext cx="9525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86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76378" y="-16490"/>
            <a:ext cx="8610600" cy="42625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Semantic Memory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71800" y="2608385"/>
            <a:ext cx="9525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kick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22318" y="1597721"/>
            <a:ext cx="19050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Kick the bucket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96100" y="3429000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 NP 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4453078" y="200047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2" idx="3"/>
            <a:endCxn id="6" idx="0"/>
          </p:cNvCxnSpPr>
          <p:nvPr/>
        </p:nvCxnSpPr>
        <p:spPr>
          <a:xfrm flipH="1">
            <a:off x="3448050" y="2195598"/>
            <a:ext cx="1038506" cy="41278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098568" y="2608385"/>
            <a:ext cx="9525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257800" y="2611316"/>
            <a:ext cx="9525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bucket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2" idx="4"/>
            <a:endCxn id="15" idx="0"/>
          </p:cNvCxnSpPr>
          <p:nvPr/>
        </p:nvCxnSpPr>
        <p:spPr>
          <a:xfrm>
            <a:off x="4567378" y="2229076"/>
            <a:ext cx="7440" cy="37930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" idx="5"/>
            <a:endCxn id="16" idx="0"/>
          </p:cNvCxnSpPr>
          <p:nvPr/>
        </p:nvCxnSpPr>
        <p:spPr>
          <a:xfrm>
            <a:off x="4648200" y="2195598"/>
            <a:ext cx="1085850" cy="41571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81600" y="2229076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urrent-word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2403118" y="2248722"/>
            <a:ext cx="1661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previous-2-word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733800" y="2300608"/>
            <a:ext cx="1661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previous-word</a:t>
            </a:r>
            <a:endParaRPr lang="en-US" sz="1400" dirty="0"/>
          </a:p>
        </p:txBody>
      </p:sp>
      <p:sp>
        <p:nvSpPr>
          <p:cNvPr id="32" name="Rectangle 31"/>
          <p:cNvSpPr/>
          <p:nvPr/>
        </p:nvSpPr>
        <p:spPr>
          <a:xfrm>
            <a:off x="6705600" y="1619476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drop in the bucket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98118" y="1568413"/>
            <a:ext cx="19050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Kick &lt;NP&gt; off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8118" y="2727353"/>
            <a:ext cx="19050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Kick off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896100" y="2561167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drop in the ocean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3912576" y="855785"/>
            <a:ext cx="1333500" cy="4572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Death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6" idx="2"/>
            <a:endCxn id="7" idx="0"/>
          </p:cNvCxnSpPr>
          <p:nvPr/>
        </p:nvCxnSpPr>
        <p:spPr>
          <a:xfrm flipH="1">
            <a:off x="4574818" y="1312985"/>
            <a:ext cx="4508" cy="284736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318738" y="848684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bucket list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333389" y="3429000"/>
            <a:ext cx="1069729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bucket</a:t>
            </a:r>
            <a:endParaRPr lang="en-US" dirty="0"/>
          </a:p>
        </p:txBody>
      </p:sp>
      <p:cxnSp>
        <p:nvCxnSpPr>
          <p:cNvPr id="41" name="Straight Arrow Connector 40"/>
          <p:cNvCxnSpPr>
            <a:endCxn id="40" idx="3"/>
          </p:cNvCxnSpPr>
          <p:nvPr/>
        </p:nvCxnSpPr>
        <p:spPr>
          <a:xfrm flipH="1">
            <a:off x="2403118" y="3619500"/>
            <a:ext cx="263882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2667000" y="3429000"/>
            <a:ext cx="1069729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noun</a:t>
            </a:r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6988419" y="1229684"/>
            <a:ext cx="669681" cy="199315"/>
            <a:chOff x="6988419" y="1229684"/>
            <a:chExt cx="669681" cy="199315"/>
          </a:xfrm>
        </p:grpSpPr>
        <p:cxnSp>
          <p:nvCxnSpPr>
            <p:cNvPr id="45" name="Straight Arrow Connector 44"/>
            <p:cNvCxnSpPr>
              <a:stCxn id="39" idx="2"/>
            </p:cNvCxnSpPr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9" idx="2"/>
            </p:cNvCxnSpPr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39" idx="2"/>
            </p:cNvCxnSpPr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7323259" y="2015118"/>
            <a:ext cx="669681" cy="199315"/>
            <a:chOff x="6988419" y="1229684"/>
            <a:chExt cx="669681" cy="199315"/>
          </a:xfrm>
        </p:grpSpPr>
        <p:cxnSp>
          <p:nvCxnSpPr>
            <p:cNvPr id="66" name="Straight Arrow Connector 65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7464668" y="2947161"/>
            <a:ext cx="669681" cy="199315"/>
            <a:chOff x="6988419" y="1229684"/>
            <a:chExt cx="669681" cy="199315"/>
          </a:xfrm>
        </p:grpSpPr>
        <p:cxnSp>
          <p:nvCxnSpPr>
            <p:cNvPr id="70" name="Straight Arrow Connector 69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7475659" y="3810000"/>
            <a:ext cx="669681" cy="199315"/>
            <a:chOff x="6988419" y="1229684"/>
            <a:chExt cx="669681" cy="199315"/>
          </a:xfrm>
        </p:grpSpPr>
        <p:cxnSp>
          <p:nvCxnSpPr>
            <p:cNvPr id="74" name="Straight Arrow Connector 73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1115777" y="1952344"/>
            <a:ext cx="669681" cy="199315"/>
            <a:chOff x="6988419" y="1229684"/>
            <a:chExt cx="669681" cy="199315"/>
          </a:xfrm>
        </p:grpSpPr>
        <p:cxnSp>
          <p:nvCxnSpPr>
            <p:cNvPr id="78" name="Straight Arrow Connector 77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1117241" y="3108353"/>
            <a:ext cx="669681" cy="199315"/>
            <a:chOff x="6988419" y="1229684"/>
            <a:chExt cx="669681" cy="199315"/>
          </a:xfrm>
        </p:grpSpPr>
        <p:cxnSp>
          <p:nvCxnSpPr>
            <p:cNvPr id="82" name="Straight Arrow Connector 81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/>
          <p:cNvSpPr/>
          <p:nvPr/>
        </p:nvSpPr>
        <p:spPr>
          <a:xfrm>
            <a:off x="4305300" y="3269568"/>
            <a:ext cx="760532" cy="381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k</a:t>
            </a:r>
            <a:r>
              <a:rPr lang="en-US" dirty="0" smtClean="0">
                <a:solidFill>
                  <a:sysClr val="windowText" lastClr="000000"/>
                </a:solidFill>
              </a:rPr>
              <a:t>ick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H="1">
            <a:off x="5067189" y="3460068"/>
            <a:ext cx="263882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5331071" y="3269568"/>
            <a:ext cx="1069729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verb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262691" y="3800038"/>
            <a:ext cx="9525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H="1">
            <a:off x="5177091" y="3978814"/>
            <a:ext cx="263882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5440973" y="3788314"/>
            <a:ext cx="1264627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determiner</a:t>
            </a:r>
            <a:endParaRPr lang="en-US" dirty="0"/>
          </a:p>
        </p:txBody>
      </p:sp>
      <p:sp>
        <p:nvSpPr>
          <p:cNvPr id="95" name="Rounded Rectangle 94"/>
          <p:cNvSpPr/>
          <p:nvPr/>
        </p:nvSpPr>
        <p:spPr>
          <a:xfrm>
            <a:off x="395935" y="4495800"/>
            <a:ext cx="8610600" cy="1905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Working Memory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82400" y="5413131"/>
            <a:ext cx="9525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243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76378" y="-16490"/>
            <a:ext cx="8610600" cy="42625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ysClr val="windowText" lastClr="000000"/>
                </a:solidFill>
              </a:rPr>
              <a:t>Semantic Memory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71800" y="2608385"/>
            <a:ext cx="9525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kick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22318" y="1597721"/>
            <a:ext cx="1905000" cy="381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Kick the bucket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96100" y="3429000"/>
            <a:ext cx="19050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V NP 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453078" y="200047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2" idx="3"/>
            <a:endCxn id="6" idx="0"/>
          </p:cNvCxnSpPr>
          <p:nvPr/>
        </p:nvCxnSpPr>
        <p:spPr>
          <a:xfrm flipH="1">
            <a:off x="3448050" y="2195598"/>
            <a:ext cx="1038506" cy="41278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098568" y="2608385"/>
            <a:ext cx="9525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the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57800" y="2611316"/>
            <a:ext cx="952500" cy="381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bucket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>
            <a:stCxn id="2" idx="4"/>
            <a:endCxn id="15" idx="0"/>
          </p:cNvCxnSpPr>
          <p:nvPr/>
        </p:nvCxnSpPr>
        <p:spPr>
          <a:xfrm>
            <a:off x="4567378" y="2229076"/>
            <a:ext cx="7440" cy="37930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" idx="5"/>
            <a:endCxn id="16" idx="0"/>
          </p:cNvCxnSpPr>
          <p:nvPr/>
        </p:nvCxnSpPr>
        <p:spPr>
          <a:xfrm>
            <a:off x="4648200" y="2195598"/>
            <a:ext cx="1085850" cy="41571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81600" y="2229076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urrent-word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2403118" y="2248722"/>
            <a:ext cx="1661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previous-2-word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733800" y="2300608"/>
            <a:ext cx="1661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previous-word</a:t>
            </a:r>
            <a:endParaRPr lang="en-US" sz="1400" dirty="0"/>
          </a:p>
        </p:txBody>
      </p:sp>
      <p:sp>
        <p:nvSpPr>
          <p:cNvPr id="32" name="Rectangle 31"/>
          <p:cNvSpPr/>
          <p:nvPr/>
        </p:nvSpPr>
        <p:spPr>
          <a:xfrm>
            <a:off x="6705600" y="1619476"/>
            <a:ext cx="19050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drop in the bucket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98118" y="1568413"/>
            <a:ext cx="19050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Kick &lt;NP&gt; off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8118" y="2727353"/>
            <a:ext cx="19050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Kick off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896100" y="2561167"/>
            <a:ext cx="19050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drop in the ocean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912576" y="855785"/>
            <a:ext cx="1333500" cy="4572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Death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6" idx="2"/>
            <a:endCxn id="7" idx="0"/>
          </p:cNvCxnSpPr>
          <p:nvPr/>
        </p:nvCxnSpPr>
        <p:spPr>
          <a:xfrm flipH="1">
            <a:off x="4574818" y="1312985"/>
            <a:ext cx="4508" cy="284736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318738" y="848684"/>
            <a:ext cx="1905000" cy="381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bucket list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33389" y="3429000"/>
            <a:ext cx="1069729" cy="381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bucket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>
            <a:endCxn id="40" idx="3"/>
          </p:cNvCxnSpPr>
          <p:nvPr/>
        </p:nvCxnSpPr>
        <p:spPr>
          <a:xfrm flipH="1">
            <a:off x="2403118" y="3619500"/>
            <a:ext cx="263882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2667000" y="3429000"/>
            <a:ext cx="1069729" cy="381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noun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988419" y="1229684"/>
            <a:ext cx="669681" cy="199315"/>
            <a:chOff x="6988419" y="1229684"/>
            <a:chExt cx="669681" cy="199315"/>
          </a:xfrm>
        </p:grpSpPr>
        <p:cxnSp>
          <p:nvCxnSpPr>
            <p:cNvPr id="45" name="Straight Arrow Connector 44"/>
            <p:cNvCxnSpPr>
              <a:stCxn id="39" idx="2"/>
            </p:cNvCxnSpPr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9" idx="2"/>
            </p:cNvCxnSpPr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39" idx="2"/>
            </p:cNvCxnSpPr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7323259" y="2015118"/>
            <a:ext cx="669681" cy="199315"/>
            <a:chOff x="6988419" y="1229684"/>
            <a:chExt cx="669681" cy="199315"/>
          </a:xfrm>
        </p:grpSpPr>
        <p:cxnSp>
          <p:nvCxnSpPr>
            <p:cNvPr id="66" name="Straight Arrow Connector 65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7464668" y="2947161"/>
            <a:ext cx="669681" cy="199315"/>
            <a:chOff x="6988419" y="1229684"/>
            <a:chExt cx="669681" cy="199315"/>
          </a:xfrm>
        </p:grpSpPr>
        <p:cxnSp>
          <p:nvCxnSpPr>
            <p:cNvPr id="70" name="Straight Arrow Connector 69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7475659" y="3810000"/>
            <a:ext cx="669681" cy="199315"/>
            <a:chOff x="6988419" y="1229684"/>
            <a:chExt cx="669681" cy="199315"/>
          </a:xfrm>
        </p:grpSpPr>
        <p:cxnSp>
          <p:nvCxnSpPr>
            <p:cNvPr id="74" name="Straight Arrow Connector 73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1115777" y="1952344"/>
            <a:ext cx="669681" cy="199315"/>
            <a:chOff x="6988419" y="1229684"/>
            <a:chExt cx="669681" cy="199315"/>
          </a:xfrm>
        </p:grpSpPr>
        <p:cxnSp>
          <p:nvCxnSpPr>
            <p:cNvPr id="78" name="Straight Arrow Connector 77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1117241" y="3108353"/>
            <a:ext cx="669681" cy="199315"/>
            <a:chOff x="6988419" y="1229684"/>
            <a:chExt cx="669681" cy="199315"/>
          </a:xfrm>
        </p:grpSpPr>
        <p:cxnSp>
          <p:nvCxnSpPr>
            <p:cNvPr id="82" name="Straight Arrow Connector 81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/>
          <p:cNvSpPr/>
          <p:nvPr/>
        </p:nvSpPr>
        <p:spPr>
          <a:xfrm>
            <a:off x="4305300" y="3269568"/>
            <a:ext cx="760532" cy="381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k</a:t>
            </a:r>
            <a:r>
              <a:rPr lang="en-US" dirty="0" smtClean="0">
                <a:solidFill>
                  <a:sysClr val="windowText" lastClr="000000"/>
                </a:solidFill>
              </a:rPr>
              <a:t>ick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H="1">
            <a:off x="5067189" y="3460068"/>
            <a:ext cx="263882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5331071" y="3269568"/>
            <a:ext cx="1069729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verb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262691" y="3800038"/>
            <a:ext cx="952500" cy="381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the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 flipH="1">
            <a:off x="5177091" y="3978814"/>
            <a:ext cx="263882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5440973" y="3788314"/>
            <a:ext cx="1264627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determiner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395935" y="4498731"/>
            <a:ext cx="8610600" cy="1905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Working Memory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82400" y="5413131"/>
            <a:ext cx="9525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kick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2058809" y="5413131"/>
            <a:ext cx="9525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977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76378" y="-16490"/>
            <a:ext cx="8610600" cy="42625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ysClr val="windowText" lastClr="000000"/>
                </a:solidFill>
              </a:rPr>
              <a:t>Semantic Memory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71800" y="2608385"/>
            <a:ext cx="9525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kick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22318" y="1597721"/>
            <a:ext cx="1905000" cy="381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Kick the bucket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96100" y="3429000"/>
            <a:ext cx="19050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V NP 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453078" y="200047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2" idx="3"/>
            <a:endCxn id="6" idx="0"/>
          </p:cNvCxnSpPr>
          <p:nvPr/>
        </p:nvCxnSpPr>
        <p:spPr>
          <a:xfrm flipH="1">
            <a:off x="3448050" y="2195598"/>
            <a:ext cx="1038506" cy="41278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098568" y="2608385"/>
            <a:ext cx="9525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the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57800" y="2611316"/>
            <a:ext cx="9525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bucket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7" name="Straight Arrow Connector 16"/>
          <p:cNvCxnSpPr>
            <a:stCxn id="2" idx="4"/>
            <a:endCxn id="15" idx="0"/>
          </p:cNvCxnSpPr>
          <p:nvPr/>
        </p:nvCxnSpPr>
        <p:spPr>
          <a:xfrm>
            <a:off x="4567378" y="2229076"/>
            <a:ext cx="7440" cy="37930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" idx="5"/>
            <a:endCxn id="16" idx="0"/>
          </p:cNvCxnSpPr>
          <p:nvPr/>
        </p:nvCxnSpPr>
        <p:spPr>
          <a:xfrm>
            <a:off x="4648200" y="2195598"/>
            <a:ext cx="1085850" cy="41571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81600" y="2229076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urrent-word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2403118" y="2248722"/>
            <a:ext cx="1661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previous-2-word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733800" y="2300608"/>
            <a:ext cx="1661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previous-word</a:t>
            </a:r>
            <a:endParaRPr lang="en-US" sz="1400" dirty="0"/>
          </a:p>
        </p:txBody>
      </p:sp>
      <p:sp>
        <p:nvSpPr>
          <p:cNvPr id="32" name="Rectangle 31"/>
          <p:cNvSpPr/>
          <p:nvPr/>
        </p:nvSpPr>
        <p:spPr>
          <a:xfrm>
            <a:off x="6705600" y="1619476"/>
            <a:ext cx="1905000" cy="381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drop in the bucket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98118" y="1568413"/>
            <a:ext cx="19050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Kick &lt;NP&gt; off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8118" y="2727353"/>
            <a:ext cx="19050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Kick off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896100" y="2561167"/>
            <a:ext cx="19050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drop in the ocean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912576" y="855785"/>
            <a:ext cx="1333500" cy="4572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Death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6" idx="2"/>
            <a:endCxn id="7" idx="0"/>
          </p:cNvCxnSpPr>
          <p:nvPr/>
        </p:nvCxnSpPr>
        <p:spPr>
          <a:xfrm flipH="1">
            <a:off x="4574818" y="1312985"/>
            <a:ext cx="4508" cy="284736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318738" y="848684"/>
            <a:ext cx="19050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bucket list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33389" y="3429000"/>
            <a:ext cx="1069729" cy="381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bucket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Straight Arrow Connector 40"/>
          <p:cNvCxnSpPr>
            <a:endCxn id="40" idx="3"/>
          </p:cNvCxnSpPr>
          <p:nvPr/>
        </p:nvCxnSpPr>
        <p:spPr>
          <a:xfrm flipH="1">
            <a:off x="2403118" y="3619500"/>
            <a:ext cx="263882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2667000" y="3429000"/>
            <a:ext cx="1069729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noun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988419" y="1229684"/>
            <a:ext cx="669681" cy="199315"/>
            <a:chOff x="6988419" y="1229684"/>
            <a:chExt cx="669681" cy="199315"/>
          </a:xfrm>
        </p:grpSpPr>
        <p:cxnSp>
          <p:nvCxnSpPr>
            <p:cNvPr id="45" name="Straight Arrow Connector 44"/>
            <p:cNvCxnSpPr>
              <a:stCxn id="39" idx="2"/>
            </p:cNvCxnSpPr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9" idx="2"/>
            </p:cNvCxnSpPr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39" idx="2"/>
            </p:cNvCxnSpPr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7323259" y="2015118"/>
            <a:ext cx="669681" cy="199315"/>
            <a:chOff x="6988419" y="1229684"/>
            <a:chExt cx="669681" cy="199315"/>
          </a:xfrm>
        </p:grpSpPr>
        <p:cxnSp>
          <p:nvCxnSpPr>
            <p:cNvPr id="66" name="Straight Arrow Connector 65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7464668" y="2947161"/>
            <a:ext cx="669681" cy="199315"/>
            <a:chOff x="6988419" y="1229684"/>
            <a:chExt cx="669681" cy="199315"/>
          </a:xfrm>
        </p:grpSpPr>
        <p:cxnSp>
          <p:nvCxnSpPr>
            <p:cNvPr id="70" name="Straight Arrow Connector 69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7475659" y="3810000"/>
            <a:ext cx="669681" cy="199315"/>
            <a:chOff x="6988419" y="1229684"/>
            <a:chExt cx="669681" cy="199315"/>
          </a:xfrm>
        </p:grpSpPr>
        <p:cxnSp>
          <p:nvCxnSpPr>
            <p:cNvPr id="74" name="Straight Arrow Connector 73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1115777" y="1952344"/>
            <a:ext cx="669681" cy="199315"/>
            <a:chOff x="6988419" y="1229684"/>
            <a:chExt cx="669681" cy="199315"/>
          </a:xfrm>
        </p:grpSpPr>
        <p:cxnSp>
          <p:nvCxnSpPr>
            <p:cNvPr id="78" name="Straight Arrow Connector 77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1117241" y="3108353"/>
            <a:ext cx="669681" cy="199315"/>
            <a:chOff x="6988419" y="1229684"/>
            <a:chExt cx="669681" cy="199315"/>
          </a:xfrm>
        </p:grpSpPr>
        <p:cxnSp>
          <p:nvCxnSpPr>
            <p:cNvPr id="82" name="Straight Arrow Connector 81"/>
            <p:cNvCxnSpPr/>
            <p:nvPr/>
          </p:nvCxnSpPr>
          <p:spPr>
            <a:xfrm flipH="1">
              <a:off x="6988419" y="1229684"/>
              <a:ext cx="282819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7271238" y="1229684"/>
              <a:ext cx="0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7271238" y="1229684"/>
              <a:ext cx="386862" cy="1993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/>
          <p:cNvSpPr/>
          <p:nvPr/>
        </p:nvSpPr>
        <p:spPr>
          <a:xfrm>
            <a:off x="4305300" y="3269568"/>
            <a:ext cx="760532" cy="381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k</a:t>
            </a:r>
            <a:r>
              <a:rPr lang="en-US" dirty="0" smtClean="0">
                <a:solidFill>
                  <a:sysClr val="windowText" lastClr="000000"/>
                </a:solidFill>
              </a:rPr>
              <a:t>ick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H="1">
            <a:off x="5067189" y="3460068"/>
            <a:ext cx="263882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5331071" y="3269568"/>
            <a:ext cx="1069729" cy="381000"/>
          </a:xfrm>
          <a:prstGeom prst="rect">
            <a:avLst/>
          </a:prstGeom>
          <a:solidFill>
            <a:srgbClr val="FEF4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verb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191000" y="3800038"/>
            <a:ext cx="952500" cy="381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the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 flipH="1">
            <a:off x="5177091" y="3978814"/>
            <a:ext cx="263882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5440973" y="3788314"/>
            <a:ext cx="1264627" cy="381000"/>
          </a:xfrm>
          <a:prstGeom prst="rect">
            <a:avLst/>
          </a:prstGeom>
          <a:solidFill>
            <a:srgbClr val="FEF4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determiner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395935" y="4498731"/>
            <a:ext cx="8610600" cy="1905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Working Memory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82400" y="5413131"/>
            <a:ext cx="9525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kick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2058809" y="5413131"/>
            <a:ext cx="9525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83349" y="5410200"/>
            <a:ext cx="1069729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855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164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Complex Constructions?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dirty="0" smtClean="0"/>
              <a:t>Most constructions are not just strings of words.</a:t>
            </a:r>
          </a:p>
          <a:p>
            <a:r>
              <a:rPr lang="en-US" dirty="0" smtClean="0"/>
              <a:t>Spread should move through sub-constructions.</a:t>
            </a:r>
          </a:p>
          <a:p>
            <a:pPr lvl="1"/>
            <a:r>
              <a:rPr lang="en-US" dirty="0" smtClean="0"/>
              <a:t>Kick &lt;person&gt; off &lt;np&gt;.  (Kick Joe off the island.)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604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Nuggets &amp; Coal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Nuggets</a:t>
            </a:r>
            <a:endParaRPr lang="en-US" dirty="0"/>
          </a:p>
          <a:p>
            <a:pPr lvl="1"/>
            <a:r>
              <a:rPr lang="en-US" dirty="0" smtClean="0"/>
              <a:t>Integrated with Rosie</a:t>
            </a:r>
          </a:p>
          <a:p>
            <a:pPr lvl="1"/>
            <a:r>
              <a:rPr lang="en-US" dirty="0" smtClean="0"/>
              <a:t>Chunking</a:t>
            </a:r>
          </a:p>
          <a:p>
            <a:pPr lvl="1"/>
            <a:r>
              <a:rPr lang="en-US" dirty="0" smtClean="0"/>
              <a:t>Ideas for selecting constructions!!</a:t>
            </a:r>
          </a:p>
          <a:p>
            <a:pPr lvl="2"/>
            <a:r>
              <a:rPr lang="en-US" dirty="0" smtClean="0"/>
              <a:t>Constituents of constructions funnel activation.</a:t>
            </a:r>
          </a:p>
          <a:p>
            <a:r>
              <a:rPr lang="en-US" dirty="0" smtClean="0"/>
              <a:t>Coal</a:t>
            </a:r>
          </a:p>
          <a:p>
            <a:pPr lvl="1"/>
            <a:r>
              <a:rPr lang="en-US" dirty="0" smtClean="0"/>
              <a:t>Need more complex constructions</a:t>
            </a:r>
          </a:p>
          <a:p>
            <a:pPr lvl="1"/>
            <a:r>
              <a:rPr lang="en-US" dirty="0" smtClean="0"/>
              <a:t>Need implementation of spreading for construction selection </a:t>
            </a:r>
          </a:p>
          <a:p>
            <a:pPr lvl="2"/>
            <a:r>
              <a:rPr lang="en-US" dirty="0" smtClean="0"/>
              <a:t>Sure to be lots of devils in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304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534400" cy="762000"/>
          </a:xfrm>
        </p:spPr>
        <p:txBody>
          <a:bodyPr>
            <a:noAutofit/>
          </a:bodyPr>
          <a:lstStyle/>
          <a:p>
            <a:r>
              <a:rPr lang="en-US" dirty="0" smtClean="0"/>
              <a:t>Interactive Task Learning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610600" cy="5791200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An agent that </a:t>
            </a:r>
          </a:p>
          <a:p>
            <a:pPr>
              <a:spcBef>
                <a:spcPts val="0"/>
              </a:spcBef>
            </a:pPr>
            <a:r>
              <a:rPr lang="en-US" sz="2400" dirty="0" smtClean="0"/>
              <a:t>learns new task specifications</a:t>
            </a:r>
          </a:p>
          <a:p>
            <a:pPr marL="400050" lvl="2" indent="0">
              <a:spcBef>
                <a:spcPts val="0"/>
              </a:spcBef>
              <a:buNone/>
            </a:pPr>
            <a:r>
              <a:rPr lang="en-US" dirty="0" smtClean="0"/>
              <a:t>objects, features, relations, goals and subgoals, possible actions (physical and conceptual), situational constraints on behavior, policy for behavior, and when task is appropriate;</a:t>
            </a:r>
          </a:p>
          <a:p>
            <a:pPr marL="400050" lvl="2" indent="0">
              <a:spcBef>
                <a:spcPts val="0"/>
              </a:spcBef>
              <a:buNone/>
            </a:pPr>
            <a:endParaRPr lang="en-US" dirty="0" smtClean="0"/>
          </a:p>
          <a:p>
            <a:pPr marL="342900" lvl="2" indent="-342900">
              <a:spcBef>
                <a:spcPts val="0"/>
              </a:spcBef>
            </a:pPr>
            <a:r>
              <a:rPr lang="en-US" dirty="0" smtClean="0"/>
              <a:t>using natural </a:t>
            </a:r>
            <a:r>
              <a:rPr lang="en-US" dirty="0"/>
              <a:t>interaction: language, gestures, </a:t>
            </a:r>
            <a:r>
              <a:rPr lang="en-US" dirty="0" smtClean="0"/>
              <a:t>demonstrations;</a:t>
            </a:r>
          </a:p>
          <a:p>
            <a:pPr marL="342900" lvl="2" indent="-342900">
              <a:spcBef>
                <a:spcPts val="0"/>
              </a:spcBef>
            </a:pPr>
            <a:endParaRPr lang="en-US" dirty="0" smtClean="0"/>
          </a:p>
          <a:p>
            <a:pPr marL="342900" lvl="2" indent="-342900">
              <a:spcBef>
                <a:spcPts val="0"/>
              </a:spcBef>
            </a:pPr>
            <a:r>
              <a:rPr lang="en-US" dirty="0" smtClean="0"/>
              <a:t>comprehends task description and uses its cognitive and physical capabilities to perform task;</a:t>
            </a:r>
          </a:p>
          <a:p>
            <a:pPr marL="342900" lvl="2" indent="-342900">
              <a:spcBef>
                <a:spcPts val="0"/>
              </a:spcBef>
            </a:pPr>
            <a:endParaRPr lang="en-US" dirty="0" smtClean="0"/>
          </a:p>
          <a:p>
            <a:pPr marL="342900" lvl="2" indent="-342900">
              <a:spcBef>
                <a:spcPts val="0"/>
              </a:spcBef>
            </a:pPr>
            <a:r>
              <a:rPr lang="en-US" dirty="0" smtClean="0"/>
              <a:t>learns </a:t>
            </a:r>
            <a:r>
              <a:rPr lang="en-US" i="1" dirty="0" smtClean="0"/>
              <a:t>fast </a:t>
            </a:r>
            <a:r>
              <a:rPr lang="en-US" dirty="0" smtClean="0"/>
              <a:t>(small numbers of experiences);</a:t>
            </a:r>
          </a:p>
          <a:p>
            <a:pPr marL="342900" lvl="2" indent="-342900">
              <a:spcBef>
                <a:spcPts val="0"/>
              </a:spcBef>
            </a:pPr>
            <a:endParaRPr lang="en-US" dirty="0" smtClean="0"/>
          </a:p>
          <a:p>
            <a:pPr marL="342900" lvl="2" indent="-342900">
              <a:spcBef>
                <a:spcPts val="0"/>
              </a:spcBef>
            </a:pPr>
            <a:r>
              <a:rPr lang="en-US" dirty="0" smtClean="0"/>
              <a:t>learns native representation (assimilate, fast execution).</a:t>
            </a:r>
          </a:p>
          <a:p>
            <a:pPr marL="342900" lvl="2" indent="-342900">
              <a:spcBef>
                <a:spcPts val="0"/>
              </a:spcBef>
            </a:pPr>
            <a:endParaRPr lang="en-US" dirty="0" smtClean="0"/>
          </a:p>
          <a:p>
            <a:r>
              <a:rPr lang="en-US" sz="2400" b="1" dirty="0"/>
              <a:t>Not</a:t>
            </a:r>
          </a:p>
          <a:p>
            <a:pPr lvl="1"/>
            <a:r>
              <a:rPr lang="en-US" sz="2400" dirty="0"/>
              <a:t>Programmed to handle new tasks, conditions, situations</a:t>
            </a:r>
          </a:p>
          <a:p>
            <a:pPr lvl="1"/>
            <a:r>
              <a:rPr lang="en-US" sz="2400" dirty="0"/>
              <a:t>Limited to a specific set or type of tasks</a:t>
            </a:r>
          </a:p>
          <a:p>
            <a:pPr lvl="1"/>
            <a:r>
              <a:rPr lang="en-US" sz="2400" dirty="0"/>
              <a:t>Reliant on offline batch processing</a:t>
            </a:r>
          </a:p>
          <a:p>
            <a:pPr lvl="1"/>
            <a:r>
              <a:rPr lang="en-US" sz="2400" dirty="0"/>
              <a:t>Using </a:t>
            </a:r>
            <a:r>
              <a:rPr lang="en-US" sz="2400" dirty="0" err="1"/>
              <a:t>pseudocode</a:t>
            </a:r>
            <a:r>
              <a:rPr lang="en-US" sz="2400" dirty="0"/>
              <a:t>-like language specifications</a:t>
            </a:r>
          </a:p>
          <a:p>
            <a:pPr marL="342900" lvl="2" indent="-342900"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311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000" dirty="0" smtClean="0"/>
              <a:t>Application Areas of ITL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15400" cy="4525963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Games and Puzzles (for research)</a:t>
            </a:r>
            <a:endParaRPr lang="en-US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Collaborative Robots: </a:t>
            </a:r>
            <a:endParaRPr lang="en-US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Personal</a:t>
            </a:r>
            <a:r>
              <a:rPr lang="en-US" dirty="0"/>
              <a:t>, commercial, military, </a:t>
            </a:r>
            <a:r>
              <a:rPr lang="en-US" dirty="0" smtClean="0"/>
              <a:t>…</a:t>
            </a:r>
            <a:endParaRPr lang="en-US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Personal Assistants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Siri, Cortana, Google Now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Constructive Agents and Virtual Humans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Cognitive Science Research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0274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608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924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Rosie an ITL Agent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sz="3100" dirty="0"/>
              <a:t>James Kirk, Shiwali Mohan, Aaron Mininger</a:t>
            </a:r>
            <a:endParaRPr lang="en-US" sz="31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324600" cy="47244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Tabletop robot</a:t>
            </a:r>
          </a:p>
          <a:p>
            <a:pPr lvl="1"/>
            <a:r>
              <a:rPr lang="en-US" sz="1800" dirty="0" smtClean="0"/>
              <a:t>Robotic arm for manipulation</a:t>
            </a:r>
          </a:p>
          <a:p>
            <a:pPr lvl="1"/>
            <a:r>
              <a:rPr lang="en-US" sz="1800" dirty="0" smtClean="0"/>
              <a:t>Kinect sensor for vision</a:t>
            </a:r>
          </a:p>
          <a:p>
            <a:pPr lvl="1"/>
            <a:r>
              <a:rPr lang="en-US" sz="1800" dirty="0" smtClean="0"/>
              <a:t>Speech (Google) and recognition (CMU sphinx)</a:t>
            </a:r>
          </a:p>
          <a:p>
            <a:r>
              <a:rPr lang="en-US" sz="2000" dirty="0" smtClean="0"/>
              <a:t>Learns through situated interactive instruction using limited natural language</a:t>
            </a:r>
          </a:p>
          <a:p>
            <a:r>
              <a:rPr lang="en-US" sz="2000" dirty="0" smtClean="0"/>
              <a:t>Learns concepts about</a:t>
            </a:r>
          </a:p>
          <a:p>
            <a:pPr lvl="1"/>
            <a:r>
              <a:rPr lang="en-US" sz="1800" dirty="0" smtClean="0"/>
              <a:t>Spatial prepositions (</a:t>
            </a:r>
            <a:r>
              <a:rPr lang="en-US" sz="1800" i="1" dirty="0" smtClean="0"/>
              <a:t>on, right of, near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Object attributes (</a:t>
            </a:r>
            <a:r>
              <a:rPr lang="en-US" sz="1800" i="1" dirty="0" smtClean="0"/>
              <a:t>red, rectangle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Actions (</a:t>
            </a:r>
            <a:r>
              <a:rPr lang="en-US" sz="1800" i="1" dirty="0" smtClean="0"/>
              <a:t>move, store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Games (</a:t>
            </a:r>
            <a:r>
              <a:rPr lang="en-US" sz="1800" i="1" dirty="0" smtClean="0"/>
              <a:t>tic-tac-toe, tower of </a:t>
            </a:r>
            <a:r>
              <a:rPr lang="en-US" sz="1800" i="1" dirty="0" err="1" smtClean="0"/>
              <a:t>hanoi</a:t>
            </a:r>
            <a:r>
              <a:rPr lang="en-US" sz="1800" i="1" dirty="0" smtClean="0"/>
              <a:t>)</a:t>
            </a:r>
            <a:endParaRPr lang="en-US" sz="1800" dirty="0"/>
          </a:p>
          <a:p>
            <a:endParaRPr lang="en-US" sz="2000" dirty="0" smtClean="0"/>
          </a:p>
          <a:p>
            <a:pPr lvl="1"/>
            <a:endParaRPr lang="en-US" sz="1600" dirty="0" smtClean="0"/>
          </a:p>
        </p:txBody>
      </p:sp>
      <p:pic>
        <p:nvPicPr>
          <p:cNvPr id="70" name="toh2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5400" y="3429000"/>
            <a:ext cx="3515497" cy="2550459"/>
          </a:xfrm>
          <a:prstGeom prst="rect">
            <a:avLst/>
          </a:prstGeom>
        </p:spPr>
      </p:pic>
      <p:pic>
        <p:nvPicPr>
          <p:cNvPr id="1026" name="Picture 2" descr="http://imaginepittsburgh.com/now/wp-content/uploads/2014/02/Rosie-the-Robo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1524000" cy="116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2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66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E38A0-824E-413F-8E4D-0853CEE6D14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 bwMode="auto">
          <a:xfrm>
            <a:off x="-139700" y="2197100"/>
            <a:ext cx="18466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endParaRPr lang="en-US" sz="1400" baseline="0" dirty="0" smtClean="0"/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905000" y="201609"/>
            <a:ext cx="5791200" cy="6656391"/>
            <a:chOff x="4572000" y="1295400"/>
            <a:chExt cx="4428546" cy="509016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295400"/>
              <a:ext cx="4428546" cy="5090160"/>
            </a:xfrm>
            <a:prstGeom prst="rect">
              <a:avLst/>
            </a:prstGeom>
          </p:spPr>
        </p:pic>
        <p:pic>
          <p:nvPicPr>
            <p:cNvPr id="1244" name="Picture 220" descr="https://encrypted-tbn3.google.com/images?q=tbn:ANd9GcS1Sj4xpoLUfgIaYbq00i4PFpNeqPp4Sd_D60w7ZHiQlCy90UDvC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8558" y="4234542"/>
              <a:ext cx="1151139" cy="779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24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464" y="1398657"/>
            <a:ext cx="4564771" cy="463358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04799" y="3061853"/>
            <a:ext cx="40237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/>
              <a:t>Extract internal representation of objects in the world</a:t>
            </a:r>
            <a:endParaRPr lang="en-US" sz="2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0308" y="1398657"/>
            <a:ext cx="37228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A</a:t>
            </a:r>
            <a:r>
              <a:rPr lang="en-US" sz="2100" dirty="0" smtClean="0"/>
              <a:t>cquire task description via language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2230255"/>
            <a:ext cx="40237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/>
              <a:t>Construct internal task representation</a:t>
            </a:r>
            <a:endParaRPr lang="en-US" sz="2100" dirty="0"/>
          </a:p>
        </p:txBody>
      </p:sp>
      <p:grpSp>
        <p:nvGrpSpPr>
          <p:cNvPr id="63" name="Group 62"/>
          <p:cNvGrpSpPr/>
          <p:nvPr/>
        </p:nvGrpSpPr>
        <p:grpSpPr>
          <a:xfrm>
            <a:off x="5058196" y="2337627"/>
            <a:ext cx="2851308" cy="2413829"/>
            <a:chOff x="266700" y="917094"/>
            <a:chExt cx="3848100" cy="3364133"/>
          </a:xfrm>
        </p:grpSpPr>
        <p:sp>
          <p:nvSpPr>
            <p:cNvPr id="11" name="Oval 10"/>
            <p:cNvSpPr/>
            <p:nvPr/>
          </p:nvSpPr>
          <p:spPr>
            <a:xfrm>
              <a:off x="1752600" y="917094"/>
              <a:ext cx="533400" cy="533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Game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752600" y="1912849"/>
              <a:ext cx="533400" cy="533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A1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048000" y="2895211"/>
              <a:ext cx="533400" cy="533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C1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781300" y="1912849"/>
              <a:ext cx="533400" cy="533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Tic-Tac-Toe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23900" y="2874616"/>
              <a:ext cx="533400" cy="533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P1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66700" y="3747827"/>
              <a:ext cx="533400" cy="533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block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219200" y="3747827"/>
              <a:ext cx="533400" cy="533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location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2628900" y="3741649"/>
              <a:ext cx="533400" cy="533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C11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3581400" y="3741649"/>
              <a:ext cx="533400" cy="533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C12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/>
            <p:cNvCxnSpPr>
              <a:stCxn id="11" idx="4"/>
              <a:endCxn id="12" idx="0"/>
            </p:cNvCxnSpPr>
            <p:nvPr/>
          </p:nvCxnSpPr>
          <p:spPr>
            <a:xfrm>
              <a:off x="2019300" y="1450494"/>
              <a:ext cx="0" cy="462355"/>
            </a:xfrm>
            <a:prstGeom prst="lin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21" name="Straight Connector 20"/>
            <p:cNvCxnSpPr>
              <a:stCxn id="12" idx="3"/>
              <a:endCxn id="15" idx="0"/>
            </p:cNvCxnSpPr>
            <p:nvPr/>
          </p:nvCxnSpPr>
          <p:spPr>
            <a:xfrm flipH="1">
              <a:off x="990600" y="2368134"/>
              <a:ext cx="840115" cy="506482"/>
            </a:xfrm>
            <a:prstGeom prst="lin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22" name="Straight Connector 21"/>
            <p:cNvCxnSpPr>
              <a:stCxn id="12" idx="5"/>
              <a:endCxn id="13" idx="0"/>
            </p:cNvCxnSpPr>
            <p:nvPr/>
          </p:nvCxnSpPr>
          <p:spPr>
            <a:xfrm>
              <a:off x="2207885" y="2368134"/>
              <a:ext cx="1106815" cy="527077"/>
            </a:xfrm>
            <a:prstGeom prst="lin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23" name="Straight Connector 22"/>
            <p:cNvCxnSpPr>
              <a:stCxn id="15" idx="3"/>
              <a:endCxn id="16" idx="0"/>
            </p:cNvCxnSpPr>
            <p:nvPr/>
          </p:nvCxnSpPr>
          <p:spPr>
            <a:xfrm flipH="1">
              <a:off x="533400" y="3329901"/>
              <a:ext cx="268615" cy="417926"/>
            </a:xfrm>
            <a:prstGeom prst="lin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24" name="Straight Connector 23"/>
            <p:cNvCxnSpPr>
              <a:stCxn id="15" idx="5"/>
              <a:endCxn id="17" idx="0"/>
            </p:cNvCxnSpPr>
            <p:nvPr/>
          </p:nvCxnSpPr>
          <p:spPr>
            <a:xfrm>
              <a:off x="1179185" y="3329901"/>
              <a:ext cx="306715" cy="417926"/>
            </a:xfrm>
            <a:prstGeom prst="lin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25" name="Straight Connector 24"/>
            <p:cNvCxnSpPr>
              <a:stCxn id="13" idx="3"/>
              <a:endCxn id="18" idx="0"/>
            </p:cNvCxnSpPr>
            <p:nvPr/>
          </p:nvCxnSpPr>
          <p:spPr>
            <a:xfrm flipH="1">
              <a:off x="2895600" y="3350496"/>
              <a:ext cx="230515" cy="391153"/>
            </a:xfrm>
            <a:prstGeom prst="lin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26" name="Straight Connector 25"/>
            <p:cNvCxnSpPr>
              <a:stCxn id="13" idx="5"/>
              <a:endCxn id="19" idx="0"/>
            </p:cNvCxnSpPr>
            <p:nvPr/>
          </p:nvCxnSpPr>
          <p:spPr>
            <a:xfrm>
              <a:off x="3503285" y="3350496"/>
              <a:ext cx="344815" cy="391153"/>
            </a:xfrm>
            <a:prstGeom prst="lin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27" name="Straight Connector 26"/>
            <p:cNvCxnSpPr>
              <a:stCxn id="11" idx="5"/>
              <a:endCxn id="14" idx="0"/>
            </p:cNvCxnSpPr>
            <p:nvPr/>
          </p:nvCxnSpPr>
          <p:spPr>
            <a:xfrm>
              <a:off x="2207885" y="1372379"/>
              <a:ext cx="840115" cy="540470"/>
            </a:xfrm>
            <a:prstGeom prst="lin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1485900" y="2861229"/>
              <a:ext cx="533400" cy="533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place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/>
            <p:cNvCxnSpPr>
              <a:stCxn id="12" idx="4"/>
              <a:endCxn id="28" idx="0"/>
            </p:cNvCxnSpPr>
            <p:nvPr/>
          </p:nvCxnSpPr>
          <p:spPr>
            <a:xfrm flipH="1">
              <a:off x="1752600" y="2446249"/>
              <a:ext cx="266700" cy="4149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2095500" y="2859169"/>
              <a:ext cx="533400" cy="533400"/>
            </a:xfrm>
            <a:prstGeom prst="ellips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move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Connector 41"/>
            <p:cNvCxnSpPr>
              <a:stCxn id="12" idx="4"/>
              <a:endCxn id="40" idx="0"/>
            </p:cNvCxnSpPr>
            <p:nvPr/>
          </p:nvCxnSpPr>
          <p:spPr>
            <a:xfrm>
              <a:off x="2019300" y="2446249"/>
              <a:ext cx="342900" cy="412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28" y="1689565"/>
            <a:ext cx="2436846" cy="194947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04800" y="3893451"/>
            <a:ext cx="40237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/>
              <a:t>Reason over objects, relationships to determine available actions</a:t>
            </a:r>
            <a:endParaRPr lang="en-US" sz="2100" dirty="0"/>
          </a:p>
        </p:txBody>
      </p:sp>
      <p:sp>
        <p:nvSpPr>
          <p:cNvPr id="43" name="TextBox 42"/>
          <p:cNvSpPr txBox="1"/>
          <p:nvPr/>
        </p:nvSpPr>
        <p:spPr>
          <a:xfrm>
            <a:off x="304800" y="5556647"/>
            <a:ext cx="40237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/>
              <a:t>Manipulate environment based on discovered solution</a:t>
            </a:r>
            <a:endParaRPr lang="en-US" sz="2100" dirty="0"/>
          </a:p>
        </p:txBody>
      </p:sp>
      <p:sp>
        <p:nvSpPr>
          <p:cNvPr id="41" name="TextBox 40"/>
          <p:cNvSpPr txBox="1"/>
          <p:nvPr/>
        </p:nvSpPr>
        <p:spPr>
          <a:xfrm>
            <a:off x="304799" y="4725049"/>
            <a:ext cx="42672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Search for solution by internally simulating actions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190822" y="3733800"/>
            <a:ext cx="2733978" cy="956846"/>
            <a:chOff x="5058196" y="4224754"/>
            <a:chExt cx="2733978" cy="956846"/>
          </a:xfrm>
        </p:grpSpPr>
        <p:sp>
          <p:nvSpPr>
            <p:cNvPr id="3" name="Rounded Rectangle 2"/>
            <p:cNvSpPr/>
            <p:nvPr/>
          </p:nvSpPr>
          <p:spPr>
            <a:xfrm>
              <a:off x="5058196" y="4224754"/>
              <a:ext cx="2733978" cy="9568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431656" y="4458987"/>
              <a:ext cx="1963234" cy="388570"/>
              <a:chOff x="685800" y="1853416"/>
              <a:chExt cx="1963234" cy="388570"/>
            </a:xfrm>
          </p:grpSpPr>
          <p:sp>
            <p:nvSpPr>
              <p:cNvPr id="8" name="Cube 7"/>
              <p:cNvSpPr/>
              <p:nvPr/>
            </p:nvSpPr>
            <p:spPr>
              <a:xfrm rot="10800000">
                <a:off x="1143000" y="1854270"/>
                <a:ext cx="228600" cy="381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Cube 47"/>
              <p:cNvSpPr/>
              <p:nvPr/>
            </p:nvSpPr>
            <p:spPr>
              <a:xfrm rot="10800000" flipH="1">
                <a:off x="1981201" y="1853416"/>
                <a:ext cx="228599" cy="38100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Cube 49"/>
              <p:cNvSpPr/>
              <p:nvPr/>
            </p:nvSpPr>
            <p:spPr>
              <a:xfrm rot="10800000" flipH="1">
                <a:off x="2420435" y="1860986"/>
                <a:ext cx="228599" cy="38100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Cube 46"/>
              <p:cNvSpPr/>
              <p:nvPr/>
            </p:nvSpPr>
            <p:spPr>
              <a:xfrm rot="10800000">
                <a:off x="685800" y="1854270"/>
                <a:ext cx="228600" cy="381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0" name="Rectangle 29"/>
          <p:cNvSpPr/>
          <p:nvPr/>
        </p:nvSpPr>
        <p:spPr>
          <a:xfrm>
            <a:off x="6380581" y="3897874"/>
            <a:ext cx="352886" cy="5498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732134" y="3754470"/>
            <a:ext cx="1681082" cy="825649"/>
            <a:chOff x="5599508" y="4245424"/>
            <a:chExt cx="1681082" cy="825649"/>
          </a:xfrm>
        </p:grpSpPr>
        <p:sp>
          <p:nvSpPr>
            <p:cNvPr id="49" name="Freeform 48"/>
            <p:cNvSpPr/>
            <p:nvPr/>
          </p:nvSpPr>
          <p:spPr>
            <a:xfrm rot="10800000">
              <a:off x="5599508" y="4245424"/>
              <a:ext cx="849645" cy="334042"/>
            </a:xfrm>
            <a:custGeom>
              <a:avLst/>
              <a:gdLst>
                <a:gd name="connsiteX0" fmla="*/ 432079 w 432079"/>
                <a:gd name="connsiteY0" fmla="*/ 0 h 202241"/>
                <a:gd name="connsiteX1" fmla="*/ 251209 w 432079"/>
                <a:gd name="connsiteY1" fmla="*/ 200967 h 202241"/>
                <a:gd name="connsiteX2" fmla="*/ 0 w 432079"/>
                <a:gd name="connsiteY2" fmla="*/ 70339 h 20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079" h="202241">
                  <a:moveTo>
                    <a:pt x="432079" y="0"/>
                  </a:moveTo>
                  <a:cubicBezTo>
                    <a:pt x="377650" y="94622"/>
                    <a:pt x="323222" y="189244"/>
                    <a:pt x="251209" y="200967"/>
                  </a:cubicBezTo>
                  <a:cubicBezTo>
                    <a:pt x="179196" y="212690"/>
                    <a:pt x="89598" y="141514"/>
                    <a:pt x="0" y="70339"/>
                  </a:cubicBezTo>
                </a:path>
              </a:pathLst>
            </a:custGeom>
            <a:noFill/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6430945" y="4648200"/>
              <a:ext cx="432079" cy="101120"/>
            </a:xfrm>
            <a:custGeom>
              <a:avLst/>
              <a:gdLst>
                <a:gd name="connsiteX0" fmla="*/ 432079 w 432079"/>
                <a:gd name="connsiteY0" fmla="*/ 0 h 202241"/>
                <a:gd name="connsiteX1" fmla="*/ 251209 w 432079"/>
                <a:gd name="connsiteY1" fmla="*/ 200967 h 202241"/>
                <a:gd name="connsiteX2" fmla="*/ 0 w 432079"/>
                <a:gd name="connsiteY2" fmla="*/ 70339 h 20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079" h="202241">
                  <a:moveTo>
                    <a:pt x="432079" y="0"/>
                  </a:moveTo>
                  <a:cubicBezTo>
                    <a:pt x="377650" y="94622"/>
                    <a:pt x="323222" y="189244"/>
                    <a:pt x="251209" y="200967"/>
                  </a:cubicBezTo>
                  <a:cubicBezTo>
                    <a:pt x="179196" y="212690"/>
                    <a:pt x="89598" y="141514"/>
                    <a:pt x="0" y="70339"/>
                  </a:cubicBezTo>
                </a:path>
              </a:pathLst>
            </a:custGeom>
            <a:noFill/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 rot="10800000">
              <a:off x="6049649" y="4547079"/>
              <a:ext cx="432079" cy="101120"/>
            </a:xfrm>
            <a:custGeom>
              <a:avLst/>
              <a:gdLst>
                <a:gd name="connsiteX0" fmla="*/ 432079 w 432079"/>
                <a:gd name="connsiteY0" fmla="*/ 0 h 202241"/>
                <a:gd name="connsiteX1" fmla="*/ 251209 w 432079"/>
                <a:gd name="connsiteY1" fmla="*/ 200967 h 202241"/>
                <a:gd name="connsiteX2" fmla="*/ 0 w 432079"/>
                <a:gd name="connsiteY2" fmla="*/ 70339 h 20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079" h="202241">
                  <a:moveTo>
                    <a:pt x="432079" y="0"/>
                  </a:moveTo>
                  <a:cubicBezTo>
                    <a:pt x="377650" y="94622"/>
                    <a:pt x="323222" y="189244"/>
                    <a:pt x="251209" y="200967"/>
                  </a:cubicBezTo>
                  <a:cubicBezTo>
                    <a:pt x="179196" y="212690"/>
                    <a:pt x="89598" y="141514"/>
                    <a:pt x="0" y="70339"/>
                  </a:cubicBezTo>
                </a:path>
              </a:pathLst>
            </a:custGeom>
            <a:noFill/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6430945" y="4737031"/>
              <a:ext cx="849645" cy="334042"/>
            </a:xfrm>
            <a:custGeom>
              <a:avLst/>
              <a:gdLst>
                <a:gd name="connsiteX0" fmla="*/ 432079 w 432079"/>
                <a:gd name="connsiteY0" fmla="*/ 0 h 202241"/>
                <a:gd name="connsiteX1" fmla="*/ 251209 w 432079"/>
                <a:gd name="connsiteY1" fmla="*/ 200967 h 202241"/>
                <a:gd name="connsiteX2" fmla="*/ 0 w 432079"/>
                <a:gd name="connsiteY2" fmla="*/ 70339 h 20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079" h="202241">
                  <a:moveTo>
                    <a:pt x="432079" y="0"/>
                  </a:moveTo>
                  <a:cubicBezTo>
                    <a:pt x="377650" y="94622"/>
                    <a:pt x="323222" y="189244"/>
                    <a:pt x="251209" y="200967"/>
                  </a:cubicBezTo>
                  <a:cubicBezTo>
                    <a:pt x="179196" y="212690"/>
                    <a:pt x="89598" y="141514"/>
                    <a:pt x="0" y="70339"/>
                  </a:cubicBezTo>
                </a:path>
              </a:pathLst>
            </a:custGeom>
            <a:noFill/>
            <a:ln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677822" y="4876800"/>
            <a:ext cx="1681829" cy="1046064"/>
            <a:chOff x="4110367" y="5549003"/>
            <a:chExt cx="1681829" cy="1046064"/>
          </a:xfrm>
        </p:grpSpPr>
        <p:sp>
          <p:nvSpPr>
            <p:cNvPr id="34" name="Oval 33"/>
            <p:cNvSpPr/>
            <p:nvPr/>
          </p:nvSpPr>
          <p:spPr>
            <a:xfrm>
              <a:off x="4110367" y="5957481"/>
              <a:ext cx="218136" cy="243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4840060" y="5957481"/>
              <a:ext cx="218136" cy="243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4840060" y="6351822"/>
              <a:ext cx="218136" cy="243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840060" y="5563140"/>
              <a:ext cx="218136" cy="243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34" idx="6"/>
              <a:endCxn id="51" idx="2"/>
            </p:cNvCxnSpPr>
            <p:nvPr/>
          </p:nvCxnSpPr>
          <p:spPr>
            <a:xfrm>
              <a:off x="4328503" y="6079104"/>
              <a:ext cx="51155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34" idx="6"/>
              <a:endCxn id="53" idx="3"/>
            </p:cNvCxnSpPr>
            <p:nvPr/>
          </p:nvCxnSpPr>
          <p:spPr>
            <a:xfrm flipV="1">
              <a:off x="4328503" y="5770763"/>
              <a:ext cx="543502" cy="30834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34" idx="6"/>
              <a:endCxn id="52" idx="1"/>
            </p:cNvCxnSpPr>
            <p:nvPr/>
          </p:nvCxnSpPr>
          <p:spPr>
            <a:xfrm>
              <a:off x="4328503" y="6079104"/>
              <a:ext cx="543502" cy="30834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5574060" y="5943344"/>
              <a:ext cx="218136" cy="243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5574060" y="6337685"/>
              <a:ext cx="218136" cy="24324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5574060" y="5549003"/>
              <a:ext cx="218136" cy="243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>
              <a:endCxn id="61" idx="2"/>
            </p:cNvCxnSpPr>
            <p:nvPr/>
          </p:nvCxnSpPr>
          <p:spPr>
            <a:xfrm>
              <a:off x="5062503" y="6064967"/>
              <a:ext cx="51155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endCxn id="64" idx="3"/>
            </p:cNvCxnSpPr>
            <p:nvPr/>
          </p:nvCxnSpPr>
          <p:spPr>
            <a:xfrm flipV="1">
              <a:off x="5062503" y="5756626"/>
              <a:ext cx="543502" cy="30834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endCxn id="62" idx="1"/>
            </p:cNvCxnSpPr>
            <p:nvPr/>
          </p:nvCxnSpPr>
          <p:spPr>
            <a:xfrm>
              <a:off x="5062503" y="6064967"/>
              <a:ext cx="543502" cy="30834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7851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" grpId="0"/>
      <p:bldP spid="6" grpId="0"/>
      <p:bldP spid="39" grpId="0"/>
      <p:bldP spid="43" grpId="0"/>
      <p:bldP spid="41" grpId="0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Processing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763000" cy="5334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Flexible, extendable parser for interactive task learning</a:t>
            </a:r>
          </a:p>
          <a:p>
            <a:r>
              <a:rPr lang="en-US" dirty="0" smtClean="0"/>
              <a:t>Use word by word, incremental repair-based parsing</a:t>
            </a:r>
          </a:p>
          <a:p>
            <a:pPr lvl="1"/>
            <a:r>
              <a:rPr lang="en-US" dirty="0" smtClean="0"/>
              <a:t>Inspired by NL-Soar, XNL-Soar </a:t>
            </a:r>
          </a:p>
          <a:p>
            <a:pPr lvl="1"/>
            <a:r>
              <a:rPr lang="en-US" dirty="0" smtClean="0"/>
              <a:t>Extend to constructions, word retrieval ambiguity resolution, and real-world referent grounding</a:t>
            </a:r>
          </a:p>
          <a:p>
            <a:pPr lvl="1"/>
            <a:r>
              <a:rPr lang="en-US" dirty="0" smtClean="0"/>
              <a:t>Incorporates syntax, semantics, and pragmatic processing</a:t>
            </a:r>
          </a:p>
          <a:p>
            <a:r>
              <a:rPr lang="en-US" dirty="0" smtClean="0"/>
              <a:t>Use Construction Grammar</a:t>
            </a:r>
          </a:p>
          <a:p>
            <a:pPr lvl="1"/>
            <a:r>
              <a:rPr lang="en-US" dirty="0" smtClean="0"/>
              <a:t>Theory of complex language usage and connections between form (syntax) and meaning (semantics and pragmatics).</a:t>
            </a:r>
          </a:p>
          <a:p>
            <a:pPr lvl="1"/>
            <a:r>
              <a:rPr lang="en-US" dirty="0" smtClean="0"/>
              <a:t>Syntax and semantics are associated with words, phrases, constructions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90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12789</TotalTime>
  <Words>1680</Words>
  <Application>Microsoft Office PowerPoint</Application>
  <PresentationFormat>On-screen Show (4:3)</PresentationFormat>
  <Paragraphs>441</Paragraphs>
  <Slides>31</Slides>
  <Notes>12</Notes>
  <HiddenSlides>2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Natural Language Understanding for Rosie</vt:lpstr>
      <vt:lpstr>PowerPoint Presentation</vt:lpstr>
      <vt:lpstr>PowerPoint Presentation</vt:lpstr>
      <vt:lpstr>Interactive Task Learning</vt:lpstr>
      <vt:lpstr>Application Areas of ITL</vt:lpstr>
      <vt:lpstr>Rosie an ITL Agent James Kirk, Shiwali Mohan, Aaron Mininger</vt:lpstr>
      <vt:lpstr>PowerPoint Presentation</vt:lpstr>
      <vt:lpstr>Big Picture</vt:lpstr>
      <vt:lpstr>Language Processing Goals</vt:lpstr>
      <vt:lpstr>Parsing Knowledge in Soar</vt:lpstr>
      <vt:lpstr>Example Sentences</vt:lpstr>
      <vt:lpstr>Basic Processing Idea “The green block …”</vt:lpstr>
      <vt:lpstr>How to Represent  Complex Syntactic Structures?</vt:lpstr>
      <vt:lpstr>PowerPoint Presentation</vt:lpstr>
      <vt:lpstr>Different “is” Constructions</vt:lpstr>
      <vt:lpstr>IS Construction</vt:lpstr>
      <vt:lpstr>Different “is” Constructions</vt:lpstr>
      <vt:lpstr>Achievements</vt:lpstr>
      <vt:lpstr>PowerPoint Presentation</vt:lpstr>
      <vt:lpstr>Biggest Problem with Language?</vt:lpstr>
      <vt:lpstr>PowerPoint Presentation</vt:lpstr>
      <vt:lpstr>PowerPoint Presentation</vt:lpstr>
      <vt:lpstr>PowerPoint Presentation</vt:lpstr>
      <vt:lpstr>Need context to pick a construction.</vt:lpstr>
      <vt:lpstr>Hypothesis</vt:lpstr>
      <vt:lpstr>PowerPoint Presentation</vt:lpstr>
      <vt:lpstr>PowerPoint Presentation</vt:lpstr>
      <vt:lpstr>PowerPoint Presentation</vt:lpstr>
      <vt:lpstr>PowerPoint Presentation</vt:lpstr>
      <vt:lpstr>More Complex Constructions?</vt:lpstr>
      <vt:lpstr>Nuggets &amp; Coal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Science and Engineering of the Soar Cognitive Architecture</dc:title>
  <dc:creator>John Laird</dc:creator>
  <cp:lastModifiedBy>John Laird</cp:lastModifiedBy>
  <cp:revision>790</cp:revision>
  <cp:lastPrinted>2013-11-11T16:40:52Z</cp:lastPrinted>
  <dcterms:created xsi:type="dcterms:W3CDTF">2006-08-16T00:00:00Z</dcterms:created>
  <dcterms:modified xsi:type="dcterms:W3CDTF">2015-07-06T20:12:03Z</dcterms:modified>
</cp:coreProperties>
</file>